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46" r:id="rId2"/>
    <p:sldMasterId id="2147483734" r:id="rId3"/>
  </p:sldMasterIdLst>
  <p:notesMasterIdLst>
    <p:notesMasterId r:id="rId15"/>
  </p:notesMasterIdLst>
  <p:handoutMasterIdLst>
    <p:handoutMasterId r:id="rId16"/>
  </p:handoutMasterIdLst>
  <p:sldIdLst>
    <p:sldId id="268" r:id="rId4"/>
    <p:sldId id="331" r:id="rId5"/>
    <p:sldId id="385" r:id="rId6"/>
    <p:sldId id="387" r:id="rId7"/>
    <p:sldId id="386" r:id="rId8"/>
    <p:sldId id="388" r:id="rId9"/>
    <p:sldId id="389" r:id="rId10"/>
    <p:sldId id="390" r:id="rId11"/>
    <p:sldId id="391" r:id="rId12"/>
    <p:sldId id="392" r:id="rId13"/>
    <p:sldId id="384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2FB6040-3FB2-46EB-81D8-5553D23A01BB}" type="datetimeFigureOut">
              <a:rPr lang="fa-IR"/>
              <a:pPr>
                <a:defRPr/>
              </a:pPr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50B2605D-E5F2-4E24-BFDD-B506365E2C5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9834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72387E-54D1-4282-9465-2B27D04C7B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19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72387E-54D1-4282-9465-2B27D04C7BFF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75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2462" y="35716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الکترونیک2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A1909-B547-4CE4-8069-58FD8533B76D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DA9F-E32B-4443-96A3-A94CC17CA369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88913"/>
            <a:ext cx="2182812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7" y="188913"/>
            <a:ext cx="6399213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A3AB-2EF5-4E4D-BDDD-57C8323EB7D2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7" y="188914"/>
            <a:ext cx="87344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412875"/>
            <a:ext cx="4100512" cy="4679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679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43DC3-553F-4272-B223-C3617331DDC1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501090" y="6416675"/>
            <a:ext cx="892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1F0EC94C-7F01-4CE0-941D-B0E15DE3DC17}" type="slidenum">
              <a:rPr lang="fa-IR"/>
              <a:pPr>
                <a:defRPr/>
              </a:pPr>
              <a:t>‹#›</a:t>
            </a:fld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412" y="1571613"/>
            <a:ext cx="87344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353425" cy="46799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Vision Based Navigation for an UAV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14 Dec 2005 Maya Çakmak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BF684-F28A-416E-871F-CE61BD413877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6799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6799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8DA2-87B7-4A09-8F04-FBAC62E5DBDB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9421-E28F-4629-A7F2-C90E00EF8D0E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AF69-E79A-4B1D-BDDD-AB49BA4F05A4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7302-4F41-48D7-83DE-D2756AA39280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E86F-8F76-4C13-B430-BC0F34237A05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125539"/>
          </a:xfrm>
          <a:prstGeom prst="rect">
            <a:avLst/>
          </a:prstGeom>
          <a:solidFill>
            <a:srgbClr val="6342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2" y="0"/>
            <a:ext cx="7164387" cy="1125539"/>
          </a:xfrm>
          <a:prstGeom prst="rect">
            <a:avLst/>
          </a:prstGeom>
          <a:solidFill>
            <a:srgbClr val="65875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-571536" y="285729"/>
            <a:ext cx="87344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  <a:r>
              <a:rPr lang="tr-TR" smtClean="0"/>
              <a:t>itle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6" y="1428737"/>
            <a:ext cx="8353425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 smtClean="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381749"/>
            <a:ext cx="3887788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i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49"/>
            <a:ext cx="2205037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9BF8CF-6B13-4872-A174-CDB81DC8D295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49"/>
            <a:ext cx="2133600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2" r:id="rId2"/>
    <p:sldLayoutId id="2147483733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555875" y="6381749"/>
            <a:ext cx="3887788" cy="47625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smtClean="0"/>
              <a:t>Electronic 3</a:t>
            </a:r>
            <a:endParaRPr lang="tr-TR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5158" y="2256981"/>
            <a:ext cx="4929222" cy="20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مدارهای مخابراتی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kern="0" dirty="0" smtClean="0">
                <a:latin typeface="+mj-lt"/>
                <a:ea typeface="+mj-ea"/>
                <a:cs typeface="B Titr" pitchFamily="2" charset="-78"/>
              </a:rPr>
              <a:t>ویژه دوره کارشناسی ناپیوسته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44780" y="4005064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آنالیز </a:t>
            </a:r>
            <a:r>
              <a:rPr kumimoji="0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سیگنال بزرگ ترانزیستور </a:t>
            </a:r>
            <a:r>
              <a:rPr lang="en-US" sz="3200" kern="0" noProof="0" dirty="0" smtClean="0">
                <a:latin typeface="+mn-lt"/>
                <a:cs typeface="B Nazanin" pitchFamily="2" charset="-78"/>
              </a:rPr>
              <a:t>BJT</a:t>
            </a:r>
            <a:r>
              <a:rPr lang="fa-IR" sz="3200" kern="0" noProof="0" dirty="0" smtClean="0">
                <a:latin typeface="+mn-lt"/>
                <a:cs typeface="B Nazanin" pitchFamily="2" charset="-78"/>
              </a:rPr>
              <a:t> و زوج تفاضلی</a:t>
            </a:r>
            <a:endParaRPr kumimoji="0" lang="fa-I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+mn-lt"/>
                <a:cs typeface="B Nazanin" pitchFamily="2" charset="-78"/>
              </a:rPr>
              <a:t>Large Signal Analysis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آثار غیرخطی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337730"/>
            <a:ext cx="2880320" cy="150503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68344" y="383636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هارمونیک</a:t>
            </a:r>
            <a:endParaRPr lang="fa-IR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350795"/>
              </p:ext>
            </p:extLst>
          </p:nvPr>
        </p:nvGraphicFramePr>
        <p:xfrm>
          <a:off x="1267953" y="2572160"/>
          <a:ext cx="2373634" cy="600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1002960" imgH="253800" progId="Equation.DSMT4">
                  <p:embed/>
                </p:oleObj>
              </mc:Choice>
              <mc:Fallback>
                <p:oleObj name="Equation" r:id="rId4" imgW="1002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7953" y="2572160"/>
                        <a:ext cx="2373634" cy="600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394611"/>
              </p:ext>
            </p:extLst>
          </p:nvPr>
        </p:nvGraphicFramePr>
        <p:xfrm>
          <a:off x="4752975" y="2571750"/>
          <a:ext cx="3836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2209680" imgH="279360" progId="Equation.DSMT4">
                  <p:embed/>
                </p:oleObj>
              </mc:Choice>
              <mc:Fallback>
                <p:oleObj name="Equation" r:id="rId6" imgW="2209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52975" y="2571750"/>
                        <a:ext cx="3836988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9312" y="3325127"/>
            <a:ext cx="8863013" cy="2895600"/>
            <a:chOff x="0" y="2743200"/>
            <a:chExt cx="8863013" cy="2895600"/>
          </a:xfrm>
        </p:grpSpPr>
        <p:grpSp>
          <p:nvGrpSpPr>
            <p:cNvPr id="22" name="Group 13"/>
            <p:cNvGrpSpPr>
              <a:grpSpLocks/>
            </p:cNvGrpSpPr>
            <p:nvPr/>
          </p:nvGrpSpPr>
          <p:grpSpPr bwMode="auto">
            <a:xfrm>
              <a:off x="685800" y="4876800"/>
              <a:ext cx="1447800" cy="400050"/>
              <a:chOff x="1583048" y="4038599"/>
              <a:chExt cx="3386495" cy="619738"/>
            </a:xfrm>
          </p:grpSpPr>
          <p:sp>
            <p:nvSpPr>
              <p:cNvPr id="23" name="Rounded Rectangle 9"/>
              <p:cNvSpPr>
                <a:spLocks noChangeArrowheads="1"/>
              </p:cNvSpPr>
              <p:nvPr/>
            </p:nvSpPr>
            <p:spPr bwMode="auto">
              <a:xfrm>
                <a:off x="1583048" y="4038599"/>
                <a:ext cx="3386495" cy="590227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24" name="TextBox 25"/>
              <p:cNvSpPr txBox="1">
                <a:spLocks noChangeArrowheads="1"/>
              </p:cNvSpPr>
              <p:nvPr/>
            </p:nvSpPr>
            <p:spPr bwMode="auto">
              <a:xfrm>
                <a:off x="2655478" y="4038599"/>
                <a:ext cx="1301838" cy="619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DC</a:t>
                </a:r>
              </a:p>
            </p:txBody>
          </p:sp>
        </p:grpSp>
        <p:sp>
          <p:nvSpPr>
            <p:cNvPr id="25" name="上箭头 29"/>
            <p:cNvSpPr>
              <a:spLocks noChangeArrowheads="1"/>
            </p:cNvSpPr>
            <p:nvPr/>
          </p:nvSpPr>
          <p:spPr bwMode="auto">
            <a:xfrm>
              <a:off x="1219200" y="4495800"/>
              <a:ext cx="4572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2362200" y="4876800"/>
              <a:ext cx="1828800" cy="400050"/>
              <a:chOff x="1226577" y="4038600"/>
              <a:chExt cx="3999816" cy="542352"/>
            </a:xfrm>
          </p:grpSpPr>
          <p:sp>
            <p:nvSpPr>
              <p:cNvPr id="27" name="Rounded Rectangle 9"/>
              <p:cNvSpPr>
                <a:spLocks noChangeArrowheads="1"/>
              </p:cNvSpPr>
              <p:nvPr/>
            </p:nvSpPr>
            <p:spPr bwMode="auto">
              <a:xfrm>
                <a:off x="1226577" y="4038600"/>
                <a:ext cx="3999816" cy="51652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28" name="TextBox 32"/>
              <p:cNvSpPr txBox="1">
                <a:spLocks noChangeArrowheads="1"/>
              </p:cNvSpPr>
              <p:nvPr/>
            </p:nvSpPr>
            <p:spPr bwMode="auto">
              <a:xfrm>
                <a:off x="1226577" y="4038600"/>
                <a:ext cx="3999816" cy="5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Fundamental</a:t>
                </a:r>
              </a:p>
            </p:txBody>
          </p:sp>
        </p:grpSp>
        <p:sp>
          <p:nvSpPr>
            <p:cNvPr id="29" name="上箭头 33"/>
            <p:cNvSpPr>
              <a:spLocks noChangeArrowheads="1"/>
            </p:cNvSpPr>
            <p:nvPr/>
          </p:nvSpPr>
          <p:spPr bwMode="auto">
            <a:xfrm>
              <a:off x="3048000" y="4495800"/>
              <a:ext cx="4572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4964113" y="4876800"/>
              <a:ext cx="1547812" cy="762000"/>
              <a:chOff x="1583050" y="4038600"/>
              <a:chExt cx="3386497" cy="1032897"/>
            </a:xfrm>
          </p:grpSpPr>
          <p:sp>
            <p:nvSpPr>
              <p:cNvPr id="31" name="Rounded Rectangle 9"/>
              <p:cNvSpPr>
                <a:spLocks noChangeArrowheads="1"/>
              </p:cNvSpPr>
              <p:nvPr/>
            </p:nvSpPr>
            <p:spPr bwMode="auto">
              <a:xfrm>
                <a:off x="1583050" y="4038600"/>
                <a:ext cx="3386497" cy="1032897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32" name="TextBox 39"/>
              <p:cNvSpPr txBox="1">
                <a:spLocks noChangeArrowheads="1"/>
              </p:cNvSpPr>
              <p:nvPr/>
            </p:nvSpPr>
            <p:spPr bwMode="auto">
              <a:xfrm>
                <a:off x="1814174" y="4038600"/>
                <a:ext cx="2991293" cy="959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Second </a:t>
                </a:r>
              </a:p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Harmonic</a:t>
                </a:r>
              </a:p>
            </p:txBody>
          </p:sp>
        </p:grpSp>
        <p:sp>
          <p:nvSpPr>
            <p:cNvPr id="33" name="上箭头 40"/>
            <p:cNvSpPr>
              <a:spLocks noChangeArrowheads="1"/>
            </p:cNvSpPr>
            <p:nvPr/>
          </p:nvSpPr>
          <p:spPr bwMode="auto">
            <a:xfrm>
              <a:off x="5486400" y="4495800"/>
              <a:ext cx="4572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34" name="Group 13"/>
            <p:cNvGrpSpPr>
              <a:grpSpLocks/>
            </p:cNvGrpSpPr>
            <p:nvPr/>
          </p:nvGrpSpPr>
          <p:grpSpPr bwMode="auto">
            <a:xfrm>
              <a:off x="7315200" y="4876800"/>
              <a:ext cx="1547813" cy="762000"/>
              <a:chOff x="1583050" y="4038600"/>
              <a:chExt cx="3386497" cy="1032897"/>
            </a:xfrm>
          </p:grpSpPr>
          <p:sp>
            <p:nvSpPr>
              <p:cNvPr id="35" name="Rounded Rectangle 9"/>
              <p:cNvSpPr>
                <a:spLocks noChangeArrowheads="1"/>
              </p:cNvSpPr>
              <p:nvPr/>
            </p:nvSpPr>
            <p:spPr bwMode="auto">
              <a:xfrm>
                <a:off x="1583050" y="4038600"/>
                <a:ext cx="3386497" cy="1032897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36" name="TextBox 43"/>
              <p:cNvSpPr txBox="1">
                <a:spLocks noChangeArrowheads="1"/>
              </p:cNvSpPr>
              <p:nvPr/>
            </p:nvSpPr>
            <p:spPr bwMode="auto">
              <a:xfrm>
                <a:off x="1814174" y="4038600"/>
                <a:ext cx="2991293" cy="959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Third</a:t>
                </a:r>
              </a:p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Harmonic</a:t>
                </a:r>
              </a:p>
            </p:txBody>
          </p:sp>
        </p:grpSp>
        <p:sp>
          <p:nvSpPr>
            <p:cNvPr id="37" name="上箭头 44"/>
            <p:cNvSpPr>
              <a:spLocks noChangeArrowheads="1"/>
            </p:cNvSpPr>
            <p:nvPr/>
          </p:nvSpPr>
          <p:spPr bwMode="auto">
            <a:xfrm>
              <a:off x="7837488" y="4495800"/>
              <a:ext cx="4572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pic>
          <p:nvPicPr>
            <p:cNvPr id="38" name="Picture 2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43200"/>
              <a:ext cx="8534400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09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تمرین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6163" y="1268760"/>
            <a:ext cx="733726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با در نظر گرفتن بسط زیر، ضرایب </a:t>
            </a:r>
            <a:r>
              <a:rPr lang="el-GR" sz="2400" dirty="0" smtClean="0">
                <a:latin typeface="Georgia" panose="02040502050405020303" pitchFamily="18" charset="0"/>
                <a:cs typeface="B Nazanin" panose="00000400000000000000" pitchFamily="2" charset="-78"/>
              </a:rPr>
              <a:t>α</a:t>
            </a:r>
            <a:r>
              <a:rPr lang="fa-IR" sz="2400" dirty="0" smtClean="0">
                <a:cs typeface="B Nazanin" panose="00000400000000000000" pitchFamily="2" charset="-78"/>
              </a:rPr>
              <a:t> را برای زوج تفاضلی </a:t>
            </a:r>
            <a:r>
              <a:rPr lang="en-US" sz="2400" dirty="0" smtClean="0">
                <a:cs typeface="B Nazanin" panose="00000400000000000000" pitchFamily="2" charset="-78"/>
              </a:rPr>
              <a:t>BJT</a:t>
            </a:r>
            <a:r>
              <a:rPr lang="fa-IR" sz="2400" dirty="0" smtClean="0">
                <a:cs typeface="B Nazanin" panose="00000400000000000000" pitchFamily="2" charset="-78"/>
              </a:rPr>
              <a:t> بدست آورید.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830086"/>
              </p:ext>
            </p:extLst>
          </p:nvPr>
        </p:nvGraphicFramePr>
        <p:xfrm>
          <a:off x="251520" y="2005433"/>
          <a:ext cx="8022803" cy="115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" imgW="3530520" imgH="507960" progId="Equation.DSMT4">
                  <p:embed/>
                </p:oleObj>
              </mc:Choice>
              <mc:Fallback>
                <p:oleObj name="Equation" r:id="rId3" imgW="3530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005433"/>
                        <a:ext cx="8022803" cy="1154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8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تحلیل غیرخطی ترانزیستور </a:t>
            </a:r>
            <a:r>
              <a:rPr lang="en-US" sz="4000" kern="1200" dirty="0" smtClean="0">
                <a:latin typeface="Arial" pitchFamily="34" charset="0"/>
                <a:ea typeface="+mn-ea"/>
                <a:cs typeface="B Titr" pitchFamily="2" charset="-78"/>
              </a:rPr>
              <a:t>BJT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783163"/>
              </p:ext>
            </p:extLst>
          </p:nvPr>
        </p:nvGraphicFramePr>
        <p:xfrm>
          <a:off x="1994448" y="4581128"/>
          <a:ext cx="44783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2082600" imgH="495000" progId="Equation.DSMT4">
                  <p:embed/>
                </p:oleObj>
              </mc:Choice>
              <mc:Fallback>
                <p:oleObj name="Equation" r:id="rId3" imgW="20826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448" y="4581128"/>
                        <a:ext cx="44783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sedr42021_05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7" y="1136603"/>
            <a:ext cx="3281363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42387"/>
            <a:ext cx="3247256" cy="229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9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5754"/>
              </p:ext>
            </p:extLst>
          </p:nvPr>
        </p:nvGraphicFramePr>
        <p:xfrm>
          <a:off x="1311275" y="4430713"/>
          <a:ext cx="58435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2717640" imgH="634680" progId="Equation.DSMT4">
                  <p:embed/>
                </p:oleObj>
              </mc:Choice>
              <mc:Fallback>
                <p:oleObj name="Equation" r:id="rId3" imgW="2717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4430713"/>
                        <a:ext cx="58435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sedr42021_05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7" y="1136603"/>
            <a:ext cx="3281363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42387"/>
            <a:ext cx="3247256" cy="229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107504" y="142852"/>
            <a:ext cx="705525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2pPr>
            <a:lvl3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3pPr>
            <a:lvl4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4pPr>
            <a:lvl5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/>
            <a:r>
              <a:rPr lang="fa-IR" sz="4000" kern="1200" smtClean="0">
                <a:latin typeface="Arial" pitchFamily="34" charset="0"/>
                <a:ea typeface="+mn-ea"/>
                <a:cs typeface="B Titr" pitchFamily="2" charset="-78"/>
              </a:rPr>
              <a:t>تحلیل غیرخطی ترانزیستور </a:t>
            </a:r>
            <a:r>
              <a:rPr lang="en-US" sz="4000" kern="1200" smtClean="0">
                <a:latin typeface="Arial" pitchFamily="34" charset="0"/>
                <a:ea typeface="+mn-ea"/>
                <a:cs typeface="B Titr" pitchFamily="2" charset="-78"/>
              </a:rPr>
              <a:t>BJT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68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5754"/>
              </p:ext>
            </p:extLst>
          </p:nvPr>
        </p:nvGraphicFramePr>
        <p:xfrm>
          <a:off x="1311275" y="4430713"/>
          <a:ext cx="58435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717640" imgH="634680" progId="Equation.DSMT4">
                  <p:embed/>
                </p:oleObj>
              </mc:Choice>
              <mc:Fallback>
                <p:oleObj name="Equation" r:id="rId3" imgW="2717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4430713"/>
                        <a:ext cx="58435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sedr42021_05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7" y="1136603"/>
            <a:ext cx="3281363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42387"/>
            <a:ext cx="3247256" cy="229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107504" y="142852"/>
            <a:ext cx="705525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2pPr>
            <a:lvl3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3pPr>
            <a:lvl4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4pPr>
            <a:lvl5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/>
            <a:r>
              <a:rPr lang="fa-IR" sz="4000" kern="1200" smtClean="0">
                <a:latin typeface="Arial" pitchFamily="34" charset="0"/>
                <a:ea typeface="+mn-ea"/>
                <a:cs typeface="B Titr" pitchFamily="2" charset="-78"/>
              </a:rPr>
              <a:t>تحلیل غیرخطی ترانزیستور </a:t>
            </a:r>
            <a:r>
              <a:rPr lang="en-US" sz="4000" kern="1200" smtClean="0">
                <a:latin typeface="Arial" pitchFamily="34" charset="0"/>
                <a:ea typeface="+mn-ea"/>
                <a:cs typeface="B Titr" pitchFamily="2" charset="-78"/>
              </a:rPr>
              <a:t>BJT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40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تحلیل غیرخطی زوج تفاضلی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6603"/>
            <a:ext cx="3888432" cy="328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054166"/>
              </p:ext>
            </p:extLst>
          </p:nvPr>
        </p:nvGraphicFramePr>
        <p:xfrm>
          <a:off x="539552" y="4484215"/>
          <a:ext cx="7555085" cy="115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4838400" imgH="736560" progId="Equation.DSMT4">
                  <p:embed/>
                </p:oleObj>
              </mc:Choice>
              <mc:Fallback>
                <p:oleObj name="Equation" r:id="rId4" imgW="48384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4484215"/>
                        <a:ext cx="7555085" cy="1150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5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تحلیل غیرخطی زوج تفاضلی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6604"/>
            <a:ext cx="2592288" cy="218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953037"/>
              </p:ext>
            </p:extLst>
          </p:nvPr>
        </p:nvGraphicFramePr>
        <p:xfrm>
          <a:off x="755576" y="3324198"/>
          <a:ext cx="6919913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4" imgW="4431960" imgH="1854000" progId="Equation.DSMT4">
                  <p:embed/>
                </p:oleObj>
              </mc:Choice>
              <mc:Fallback>
                <p:oleObj name="Equation" r:id="rId4" imgW="443196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3324198"/>
                        <a:ext cx="6919913" cy="289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65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تحلیل غیرخطی زوج تفاضلی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6604"/>
            <a:ext cx="2592288" cy="218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896" y="1340768"/>
            <a:ext cx="5791200" cy="46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1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تحلیل غیرخطی زوج تفاضلی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6604"/>
            <a:ext cx="2592288" cy="218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816" y="2224485"/>
            <a:ext cx="5867400" cy="455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0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آثار غیرخطی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8609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337730"/>
            <a:ext cx="2880320" cy="150503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14536" y="3094301"/>
            <a:ext cx="7924800" cy="1143000"/>
            <a:chOff x="614536" y="3094301"/>
            <a:chExt cx="7924800" cy="1143000"/>
          </a:xfrm>
        </p:grpSpPr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5796136" y="3094301"/>
              <a:ext cx="1981200" cy="457200"/>
              <a:chOff x="1048336" y="4038599"/>
              <a:chExt cx="4455915" cy="762299"/>
            </a:xfrm>
          </p:grpSpPr>
          <p:sp>
            <p:nvSpPr>
              <p:cNvPr id="10" name="Rounded Rectangle 9"/>
              <p:cNvSpPr>
                <a:spLocks noChangeArrowheads="1"/>
              </p:cNvSpPr>
              <p:nvPr/>
            </p:nvSpPr>
            <p:spPr bwMode="auto">
              <a:xfrm>
                <a:off x="1048336" y="4038599"/>
                <a:ext cx="4455915" cy="762299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12" name="TextBox 18"/>
              <p:cNvSpPr txBox="1">
                <a:spLocks noChangeArrowheads="1"/>
              </p:cNvSpPr>
              <p:nvPr/>
            </p:nvSpPr>
            <p:spPr bwMode="auto">
              <a:xfrm>
                <a:off x="2330788" y="4038600"/>
                <a:ext cx="1951195" cy="444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SimSun" panose="02010600030101010101" pitchFamily="2" charset="-122"/>
                  </a:rPr>
                  <a:t>linear</a:t>
                </a:r>
              </a:p>
            </p:txBody>
          </p:sp>
        </p:grpSp>
        <p:sp>
          <p:nvSpPr>
            <p:cNvPr id="13" name="左箭头 20"/>
            <p:cNvSpPr>
              <a:spLocks noChangeArrowheads="1"/>
            </p:cNvSpPr>
            <p:nvPr/>
          </p:nvSpPr>
          <p:spPr bwMode="auto">
            <a:xfrm>
              <a:off x="4881736" y="3170501"/>
              <a:ext cx="533400" cy="381000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6558136" y="3780101"/>
              <a:ext cx="1981200" cy="457200"/>
              <a:chOff x="1048336" y="4038599"/>
              <a:chExt cx="4455915" cy="762299"/>
            </a:xfrm>
          </p:grpSpPr>
          <p:sp>
            <p:nvSpPr>
              <p:cNvPr id="16" name="Rounded Rectangle 9"/>
              <p:cNvSpPr>
                <a:spLocks noChangeArrowheads="1"/>
              </p:cNvSpPr>
              <p:nvPr/>
            </p:nvSpPr>
            <p:spPr bwMode="auto">
              <a:xfrm>
                <a:off x="1048336" y="4038599"/>
                <a:ext cx="4455915" cy="762299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8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a-IR" altLang="zh-CN"/>
              </a:p>
            </p:txBody>
          </p:sp>
          <p:sp>
            <p:nvSpPr>
              <p:cNvPr id="17" name="TextBox 23"/>
              <p:cNvSpPr txBox="1">
                <a:spLocks noChangeArrowheads="1"/>
              </p:cNvSpPr>
              <p:nvPr/>
            </p:nvSpPr>
            <p:spPr bwMode="auto">
              <a:xfrm>
                <a:off x="1800808" y="4038601"/>
                <a:ext cx="3011159" cy="667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 dirty="0">
                    <a:latin typeface="Arial" panose="020B0604020202020204" pitchFamily="34" charset="0"/>
                    <a:ea typeface="SimSun" panose="02010600030101010101" pitchFamily="2" charset="-122"/>
                  </a:rPr>
                  <a:t>nonlinear</a:t>
                </a:r>
              </a:p>
            </p:txBody>
          </p:sp>
        </p:grpSp>
        <p:sp>
          <p:nvSpPr>
            <p:cNvPr id="18" name="左箭头 24"/>
            <p:cNvSpPr>
              <a:spLocks noChangeArrowheads="1"/>
            </p:cNvSpPr>
            <p:nvPr/>
          </p:nvSpPr>
          <p:spPr bwMode="auto">
            <a:xfrm>
              <a:off x="5948536" y="3856301"/>
              <a:ext cx="533400" cy="381000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SimSun" panose="02010600030101010101" pitchFamily="2" charset="-122"/>
              </a:endParaRPr>
            </a:p>
          </p:txBody>
        </p:sp>
        <p:pic>
          <p:nvPicPr>
            <p:cNvPr id="19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336" y="3133989"/>
              <a:ext cx="160020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536" y="3856301"/>
              <a:ext cx="52292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7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sis_ppt">
  <a:themeElements>
    <a:clrScheme name="Template_May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May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3422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3422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_May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Thesis_ppt</Template>
  <TotalTime>40427</TotalTime>
  <Words>79</Words>
  <Application>Microsoft Office PowerPoint</Application>
  <PresentationFormat>On-screen Show (4:3)</PresentationFormat>
  <Paragraphs>26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SimSun</vt:lpstr>
      <vt:lpstr>Arial</vt:lpstr>
      <vt:lpstr>B Nazanin</vt:lpstr>
      <vt:lpstr>B Titr</vt:lpstr>
      <vt:lpstr>Calibri</vt:lpstr>
      <vt:lpstr>Georgia</vt:lpstr>
      <vt:lpstr>Times New Roman</vt:lpstr>
      <vt:lpstr>Thesis_ppt</vt:lpstr>
      <vt:lpstr>1_Custom Design</vt:lpstr>
      <vt:lpstr>Custom Design</vt:lpstr>
      <vt:lpstr>Equation</vt:lpstr>
      <vt:lpstr>MathType 6.0 Equation</vt:lpstr>
      <vt:lpstr>PowerPoint Presentation</vt:lpstr>
      <vt:lpstr>تحلیل غیرخطی ترانزیستور BJT</vt:lpstr>
      <vt:lpstr>PowerPoint Presentation</vt:lpstr>
      <vt:lpstr>PowerPoint Presentation</vt:lpstr>
      <vt:lpstr>تحلیل غیرخطی زوج تفاضلی</vt:lpstr>
      <vt:lpstr>تحلیل غیرخطی زوج تفاضلی</vt:lpstr>
      <vt:lpstr>تحلیل غیرخطی زوج تفاضلی</vt:lpstr>
      <vt:lpstr>تحلیل غیرخطی زوج تفاضلی</vt:lpstr>
      <vt:lpstr>آثار غیرخطی</vt:lpstr>
      <vt:lpstr>آثار غیرخطی</vt:lpstr>
      <vt:lpstr>تمرین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sharif</dc:creator>
  <cp:lastModifiedBy>3p&amp;3t</cp:lastModifiedBy>
  <cp:revision>541</cp:revision>
  <dcterms:created xsi:type="dcterms:W3CDTF">2011-06-04T21:51:12Z</dcterms:created>
  <dcterms:modified xsi:type="dcterms:W3CDTF">2018-04-23T19:48:09Z</dcterms:modified>
</cp:coreProperties>
</file>