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46" r:id="rId2"/>
    <p:sldMasterId id="2147483734" r:id="rId3"/>
  </p:sldMasterIdLst>
  <p:notesMasterIdLst>
    <p:notesMasterId r:id="rId47"/>
  </p:notesMasterIdLst>
  <p:handoutMasterIdLst>
    <p:handoutMasterId r:id="rId48"/>
  </p:handoutMasterIdLst>
  <p:sldIdLst>
    <p:sldId id="268" r:id="rId4"/>
    <p:sldId id="392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24" r:id="rId13"/>
    <p:sldId id="425" r:id="rId14"/>
    <p:sldId id="426" r:id="rId15"/>
    <p:sldId id="427" r:id="rId16"/>
    <p:sldId id="404" r:id="rId17"/>
    <p:sldId id="406" r:id="rId18"/>
    <p:sldId id="407" r:id="rId19"/>
    <p:sldId id="408" r:id="rId20"/>
    <p:sldId id="409" r:id="rId21"/>
    <p:sldId id="405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8" r:id="rId37"/>
    <p:sldId id="431" r:id="rId38"/>
    <p:sldId id="432" r:id="rId39"/>
    <p:sldId id="433" r:id="rId40"/>
    <p:sldId id="434" r:id="rId41"/>
    <p:sldId id="435" r:id="rId42"/>
    <p:sldId id="396" r:id="rId43"/>
    <p:sldId id="394" r:id="rId44"/>
    <p:sldId id="429" r:id="rId45"/>
    <p:sldId id="430" r:id="rId4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 autoAdjust="0"/>
  </p:normalViewPr>
  <p:slideViewPr>
    <p:cSldViewPr>
      <p:cViewPr varScale="1">
        <p:scale>
          <a:sx n="63" d="100"/>
          <a:sy n="63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73.wmf"/><Relationship Id="rId5" Type="http://schemas.openxmlformats.org/officeDocument/2006/relationships/image" Target="../media/image82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40.wmf"/><Relationship Id="rId1" Type="http://schemas.openxmlformats.org/officeDocument/2006/relationships/image" Target="../media/image71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3.wmf"/><Relationship Id="rId1" Type="http://schemas.openxmlformats.org/officeDocument/2006/relationships/image" Target="../media/image42.wmf"/><Relationship Id="rId4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2FB6040-3FB2-46EB-81D8-5553D23A01BB}" type="datetimeFigureOut">
              <a:rPr lang="fa-IR"/>
              <a:pPr>
                <a:defRPr/>
              </a:pPr>
              <a:t>15/09/1439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50B2605D-E5F2-4E24-BFDD-B506365E2C5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9834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72387E-54D1-4282-9465-2B27D04C7B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19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2387E-54D1-4282-9465-2B27D04C7BFF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75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7" name="TextBox 6"/>
          <p:cNvSpPr txBox="1"/>
          <p:nvPr userDrawn="1"/>
        </p:nvSpPr>
        <p:spPr>
          <a:xfrm>
            <a:off x="8072462" y="35716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الکترونیک2</a:t>
            </a:r>
            <a:endParaRPr lang="fa-IR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1909-B547-4CE4-8069-58FD8533B76D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DA9F-E32B-4443-96A3-A94CC17CA369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188913"/>
            <a:ext cx="2182812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7" y="188913"/>
            <a:ext cx="6399213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A3AB-2EF5-4E4D-BDDD-57C8323EB7D2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4"/>
            <a:ext cx="8734425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100512" cy="4679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679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3DC3-553F-4272-B223-C3617331DDC1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01090" y="6416675"/>
            <a:ext cx="892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fld id="{1F0EC94C-7F01-4CE0-941D-B0E15DE3DC17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412" y="1571613"/>
            <a:ext cx="8734425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353425" cy="46799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Vision Based Navigation for an UAV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14 Dec 2005 Maya Çakmak</a:t>
            </a: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F684-F28A-416E-871F-CE61BD413877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679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679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8DA2-87B7-4A09-8F04-FBAC62E5DBDB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9421-E28F-4629-A7F2-C90E00EF8D0E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AF69-E79A-4B1D-BDDD-AB49BA4F05A4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7302-4F41-48D7-83DE-D2756AA39280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E86F-8F76-4C13-B430-BC0F34237A05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125539"/>
          </a:xfrm>
          <a:prstGeom prst="rect">
            <a:avLst/>
          </a:prstGeom>
          <a:solidFill>
            <a:srgbClr val="6342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2" y="0"/>
            <a:ext cx="7164387" cy="1125539"/>
          </a:xfrm>
          <a:prstGeom prst="rect">
            <a:avLst/>
          </a:prstGeom>
          <a:solidFill>
            <a:srgbClr val="65875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-571536" y="285729"/>
            <a:ext cx="87344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</a:t>
            </a:r>
            <a:r>
              <a:rPr lang="tr-TR" smtClean="0"/>
              <a:t>itle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6" y="1428737"/>
            <a:ext cx="8353425" cy="46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 smtClean="0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381749"/>
            <a:ext cx="3887788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Vision Based Navigation for an UAV</a:t>
            </a:r>
            <a:endParaRPr lang="tr-TR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49"/>
            <a:ext cx="22050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9BF8CF-6B13-4872-A174-CDB81DC8D295}" type="slidenum">
              <a:rPr lang="tr-TR"/>
              <a:pPr>
                <a:defRPr/>
              </a:pPr>
              <a:t>‹#›</a:t>
            </a:fld>
            <a:r>
              <a:rPr lang="en-US"/>
              <a:t>/25</a:t>
            </a:r>
            <a:endParaRPr lang="tr-TR"/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381749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a-IR"/>
              <a:t>14 Dec 2005 Maya Çakmak</a:t>
            </a: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33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A6EC-22B6-4E23-B776-4C1BD424ACEE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5DF-D282-46DD-8B64-F67AEB39A49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822A-E710-4C61-944C-781175A36B9B}" type="datetimeFigureOut">
              <a:rPr lang="fa-IR" smtClean="0"/>
              <a:pPr/>
              <a:t>15/09/1439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388-4399-4481-B7FE-896D4910613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42.wmf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8.png"/><Relationship Id="rId10" Type="http://schemas.openxmlformats.org/officeDocument/2006/relationships/image" Target="../media/image47.png"/><Relationship Id="rId19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41.wmf"/><Relationship Id="rId1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60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18" Type="http://schemas.openxmlformats.org/officeDocument/2006/relationships/image" Target="../media/image80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0.wmf"/><Relationship Id="rId12" Type="http://schemas.openxmlformats.org/officeDocument/2006/relationships/image" Target="../media/image78.png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7.png"/><Relationship Id="rId5" Type="http://schemas.openxmlformats.org/officeDocument/2006/relationships/image" Target="../media/image75.png"/><Relationship Id="rId15" Type="http://schemas.openxmlformats.org/officeDocument/2006/relationships/image" Target="../media/image73.wmf"/><Relationship Id="rId10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5.png"/><Relationship Id="rId18" Type="http://schemas.openxmlformats.org/officeDocument/2006/relationships/image" Target="../media/image88.pn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4.png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wmf"/><Relationship Id="rId11" Type="http://schemas.openxmlformats.org/officeDocument/2006/relationships/image" Target="../media/image82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2.wmf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73.wmf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pn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71.wmf"/><Relationship Id="rId1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21" Type="http://schemas.openxmlformats.org/officeDocument/2006/relationships/image" Target="../media/image119.png"/><Relationship Id="rId7" Type="http://schemas.openxmlformats.org/officeDocument/2006/relationships/image" Target="../media/image113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1.wmf"/><Relationship Id="rId11" Type="http://schemas.openxmlformats.org/officeDocument/2006/relationships/image" Target="../media/image115.png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112.wmf"/><Relationship Id="rId19" Type="http://schemas.openxmlformats.org/officeDocument/2006/relationships/image" Target="../media/image118.png"/><Relationship Id="rId4" Type="http://schemas.openxmlformats.org/officeDocument/2006/relationships/image" Target="../media/image73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4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3.png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6.wmf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6.bin"/><Relationship Id="rId7" Type="http://schemas.openxmlformats.org/officeDocument/2006/relationships/image" Target="../media/image24.png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19.wmf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7.bin"/><Relationship Id="rId10" Type="http://schemas.openxmlformats.org/officeDocument/2006/relationships/image" Target="../media/image27.pn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55875" y="6381749"/>
            <a:ext cx="3887788" cy="47625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/>
              <a:t>Electronic 3</a:t>
            </a:r>
            <a:endParaRPr lang="tr-TR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5158" y="2256981"/>
            <a:ext cx="4929222" cy="20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مدارهای مخابراتی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kern="0" dirty="0" smtClean="0">
                <a:latin typeface="+mj-lt"/>
                <a:ea typeface="+mj-ea"/>
                <a:cs typeface="B Titr" pitchFamily="2" charset="-78"/>
              </a:rPr>
              <a:t>ویژه دوره کارشناسی ناپیوسته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4780" y="4005064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نوسان سازها</a:t>
            </a:r>
          </a:p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err="1" smtClean="0">
                <a:latin typeface="+mn-lt"/>
                <a:cs typeface="B Nazanin" pitchFamily="2" charset="-78"/>
              </a:rPr>
              <a:t>Oscilators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پل وین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Wien Bridge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136603"/>
            <a:ext cx="3096344" cy="3520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656781"/>
            <a:ext cx="793518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این نوسان ساز برای اندازه گیری مقاومت یا خازن نامعلوم استفاده می‌شد. </a:t>
            </a:r>
          </a:p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با تغییر مقاومت </a:t>
            </a:r>
            <a:r>
              <a:rPr lang="en-US" sz="2000" dirty="0" smtClean="0">
                <a:cs typeface="B Nazanin" panose="00000400000000000000" pitchFamily="2" charset="-78"/>
              </a:rPr>
              <a:t>R</a:t>
            </a:r>
            <a:r>
              <a:rPr lang="en-US" sz="2000" baseline="-25000" dirty="0" smtClean="0">
                <a:cs typeface="B Nazanin" panose="00000400000000000000" pitchFamily="2" charset="-78"/>
              </a:rPr>
              <a:t>1</a:t>
            </a:r>
            <a:r>
              <a:rPr lang="fa-IR" sz="2000" dirty="0" smtClean="0">
                <a:cs typeface="B Nazanin" panose="00000400000000000000" pitchFamily="2" charset="-78"/>
              </a:rPr>
              <a:t> یا </a:t>
            </a:r>
            <a:r>
              <a:rPr lang="en-US" sz="2000" dirty="0" smtClean="0">
                <a:cs typeface="B Nazanin" panose="00000400000000000000" pitchFamily="2" charset="-78"/>
              </a:rPr>
              <a:t>R</a:t>
            </a:r>
            <a:r>
              <a:rPr lang="en-US" sz="2000" baseline="-25000" dirty="0" smtClean="0">
                <a:cs typeface="B Nazanin" panose="00000400000000000000" pitchFamily="2" charset="-78"/>
              </a:rPr>
              <a:t>F</a:t>
            </a:r>
            <a:r>
              <a:rPr lang="fa-IR" sz="2000" dirty="0" smtClean="0">
                <a:cs typeface="B Nazanin" panose="00000400000000000000" pitchFamily="2" charset="-78"/>
              </a:rPr>
              <a:t> ولتاژ </a:t>
            </a:r>
            <a:r>
              <a:rPr lang="en-US" sz="2000" dirty="0" err="1" smtClean="0">
                <a:cs typeface="B Nazanin" panose="00000400000000000000" pitchFamily="2" charset="-78"/>
              </a:rPr>
              <a:t>V</a:t>
            </a:r>
            <a:r>
              <a:rPr lang="en-US" sz="2000" baseline="-25000" dirty="0" err="1" smtClean="0">
                <a:cs typeface="B Nazanin" panose="00000400000000000000" pitchFamily="2" charset="-78"/>
              </a:rPr>
              <a:t>d</a:t>
            </a:r>
            <a:r>
              <a:rPr lang="en-US" sz="2000" dirty="0" smtClean="0">
                <a:cs typeface="B Nazanin" panose="00000400000000000000" pitchFamily="2" charset="-78"/>
              </a:rPr>
              <a:t>=0</a:t>
            </a:r>
            <a:r>
              <a:rPr lang="fa-IR" sz="2000" dirty="0" smtClean="0">
                <a:cs typeface="B Nazanin" panose="00000400000000000000" pitchFamily="2" charset="-78"/>
              </a:rPr>
              <a:t> حاصل خواهد شد. در این حالت رابطه زیر برقرار خواهد بود: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56" y="5650532"/>
            <a:ext cx="1674676" cy="7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پل وین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Wien Bridge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0732" y="1377387"/>
            <a:ext cx="482375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در صورتی که: </a:t>
            </a:r>
            <a:r>
              <a:rPr lang="en-US" sz="2000" dirty="0" smtClean="0">
                <a:cs typeface="B Nazanin" panose="00000400000000000000" pitchFamily="2" charset="-78"/>
              </a:rPr>
              <a:t>R</a:t>
            </a:r>
            <a:r>
              <a:rPr lang="en-US" sz="2000" baseline="-25000" dirty="0" smtClean="0">
                <a:cs typeface="B Nazanin" panose="00000400000000000000" pitchFamily="2" charset="-78"/>
              </a:rPr>
              <a:t>2</a:t>
            </a:r>
            <a:r>
              <a:rPr lang="en-US" sz="2000" dirty="0" smtClean="0">
                <a:cs typeface="B Nazanin" panose="00000400000000000000" pitchFamily="2" charset="-78"/>
              </a:rPr>
              <a:t>=R</a:t>
            </a:r>
            <a:r>
              <a:rPr lang="en-US" sz="2000" baseline="-25000" dirty="0" smtClean="0">
                <a:cs typeface="B Nazanin" panose="00000400000000000000" pitchFamily="2" charset="-78"/>
              </a:rPr>
              <a:t>3</a:t>
            </a:r>
            <a:r>
              <a:rPr lang="en-US" sz="2000" dirty="0" smtClean="0">
                <a:cs typeface="B Nazanin" panose="00000400000000000000" pitchFamily="2" charset="-78"/>
              </a:rPr>
              <a:t>=R</a:t>
            </a:r>
            <a:r>
              <a:rPr lang="fa-IR" sz="2000" dirty="0" smtClean="0"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cs typeface="B Nazanin" panose="00000400000000000000" pitchFamily="2" charset="-78"/>
              </a:rPr>
              <a:t>C</a:t>
            </a:r>
            <a:r>
              <a:rPr lang="en-US" sz="2000" baseline="-25000" dirty="0" smtClean="0">
                <a:cs typeface="B Nazanin" panose="00000400000000000000" pitchFamily="2" charset="-78"/>
              </a:rPr>
              <a:t>1</a:t>
            </a:r>
            <a:r>
              <a:rPr lang="en-US" sz="2000" dirty="0" smtClean="0">
                <a:cs typeface="B Nazanin" panose="00000400000000000000" pitchFamily="2" charset="-78"/>
              </a:rPr>
              <a:t>=C</a:t>
            </a:r>
            <a:r>
              <a:rPr lang="en-US" sz="2000" baseline="-25000" dirty="0" smtClean="0">
                <a:cs typeface="B Nazanin" panose="00000400000000000000" pitchFamily="2" charset="-78"/>
              </a:rPr>
              <a:t>2</a:t>
            </a:r>
            <a:r>
              <a:rPr lang="en-US" sz="2000" dirty="0" smtClean="0">
                <a:cs typeface="B Nazanin" panose="00000400000000000000" pitchFamily="2" charset="-78"/>
              </a:rPr>
              <a:t>=C</a:t>
            </a:r>
            <a:r>
              <a:rPr lang="fa-IR" sz="2000" dirty="0" smtClean="0">
                <a:cs typeface="B Nazanin" panose="00000400000000000000" pitchFamily="2" charset="-78"/>
              </a:rPr>
              <a:t> خواهیم داشت: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19" y="2060848"/>
            <a:ext cx="3559065" cy="2096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581128"/>
            <a:ext cx="458764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پل وین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Wien Bridge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0732" y="1377387"/>
            <a:ext cx="482375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در صورتی که: </a:t>
            </a:r>
            <a:r>
              <a:rPr lang="en-US" sz="2000" dirty="0" smtClean="0">
                <a:cs typeface="B Nazanin" panose="00000400000000000000" pitchFamily="2" charset="-78"/>
              </a:rPr>
              <a:t>R</a:t>
            </a:r>
            <a:r>
              <a:rPr lang="en-US" sz="2000" baseline="-25000" dirty="0" smtClean="0">
                <a:cs typeface="B Nazanin" panose="00000400000000000000" pitchFamily="2" charset="-78"/>
              </a:rPr>
              <a:t>2</a:t>
            </a:r>
            <a:r>
              <a:rPr lang="en-US" sz="2000" dirty="0" smtClean="0">
                <a:cs typeface="B Nazanin" panose="00000400000000000000" pitchFamily="2" charset="-78"/>
              </a:rPr>
              <a:t>=R</a:t>
            </a:r>
            <a:r>
              <a:rPr lang="en-US" sz="2000" baseline="-25000" dirty="0" smtClean="0">
                <a:cs typeface="B Nazanin" panose="00000400000000000000" pitchFamily="2" charset="-78"/>
              </a:rPr>
              <a:t>3</a:t>
            </a:r>
            <a:r>
              <a:rPr lang="en-US" sz="2000" dirty="0" smtClean="0">
                <a:cs typeface="B Nazanin" panose="00000400000000000000" pitchFamily="2" charset="-78"/>
              </a:rPr>
              <a:t>=R</a:t>
            </a:r>
            <a:r>
              <a:rPr lang="fa-IR" sz="2000" dirty="0" smtClean="0"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cs typeface="B Nazanin" panose="00000400000000000000" pitchFamily="2" charset="-78"/>
              </a:rPr>
              <a:t>C</a:t>
            </a:r>
            <a:r>
              <a:rPr lang="en-US" sz="2000" baseline="-25000" dirty="0" smtClean="0">
                <a:cs typeface="B Nazanin" panose="00000400000000000000" pitchFamily="2" charset="-78"/>
              </a:rPr>
              <a:t>1</a:t>
            </a:r>
            <a:r>
              <a:rPr lang="en-US" sz="2000" dirty="0" smtClean="0">
                <a:cs typeface="B Nazanin" panose="00000400000000000000" pitchFamily="2" charset="-78"/>
              </a:rPr>
              <a:t>=C</a:t>
            </a:r>
            <a:r>
              <a:rPr lang="en-US" sz="2000" baseline="-25000" dirty="0" smtClean="0">
                <a:cs typeface="B Nazanin" panose="00000400000000000000" pitchFamily="2" charset="-78"/>
              </a:rPr>
              <a:t>2</a:t>
            </a:r>
            <a:r>
              <a:rPr lang="en-US" sz="2000" dirty="0" smtClean="0">
                <a:cs typeface="B Nazanin" panose="00000400000000000000" pitchFamily="2" charset="-78"/>
              </a:rPr>
              <a:t>=C</a:t>
            </a:r>
            <a:r>
              <a:rPr lang="fa-IR" sz="2000" dirty="0" smtClean="0">
                <a:cs typeface="B Nazanin" panose="00000400000000000000" pitchFamily="2" charset="-78"/>
              </a:rPr>
              <a:t> خواهیم داشت: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19" y="2060848"/>
            <a:ext cx="3559065" cy="2096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581128"/>
            <a:ext cx="458764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پل وین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Wien Bridge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2776"/>
            <a:ext cx="182880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144701"/>
            <a:ext cx="561975" cy="2667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84320"/>
              </p:ext>
            </p:extLst>
          </p:nvPr>
        </p:nvGraphicFramePr>
        <p:xfrm>
          <a:off x="2915816" y="1820851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1820851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034" y="1649401"/>
            <a:ext cx="2838450" cy="62865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46203"/>
              </p:ext>
            </p:extLst>
          </p:nvPr>
        </p:nvGraphicFramePr>
        <p:xfrm>
          <a:off x="635650" y="2924944"/>
          <a:ext cx="12414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650" y="2924944"/>
                        <a:ext cx="12414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1647" y="2822550"/>
            <a:ext cx="3448050" cy="63817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47245"/>
              </p:ext>
            </p:extLst>
          </p:nvPr>
        </p:nvGraphicFramePr>
        <p:xfrm>
          <a:off x="527700" y="3930700"/>
          <a:ext cx="1349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Equation" r:id="rId11" imgW="634680" imgH="177480" progId="Equation.DSMT4">
                  <p:embed/>
                </p:oleObj>
              </mc:Choice>
              <mc:Fallback>
                <p:oleObj name="Equation" r:id="rId11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7700" y="3930700"/>
                        <a:ext cx="1349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690929"/>
              </p:ext>
            </p:extLst>
          </p:nvPr>
        </p:nvGraphicFramePr>
        <p:xfrm>
          <a:off x="635000" y="4970463"/>
          <a:ext cx="1133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13" imgW="533160" imgH="177480" progId="Equation.DSMT4">
                  <p:embed/>
                </p:oleObj>
              </mc:Choice>
              <mc:Fallback>
                <p:oleObj name="Equation" r:id="rId13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000" y="4970463"/>
                        <a:ext cx="11334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463" y="3959504"/>
            <a:ext cx="1543050" cy="30480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07729"/>
              </p:ext>
            </p:extLst>
          </p:nvPr>
        </p:nvGraphicFramePr>
        <p:xfrm>
          <a:off x="3905672" y="3957041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5672" y="3957041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63643" y="3877406"/>
            <a:ext cx="1028700" cy="46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4034" y="4854575"/>
            <a:ext cx="207645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2343" y="4930775"/>
            <a:ext cx="704850" cy="533400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57819"/>
              </p:ext>
            </p:extLst>
          </p:nvPr>
        </p:nvGraphicFramePr>
        <p:xfrm>
          <a:off x="4804087" y="5082502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4087" y="5082502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طراحی شبکه فیدبک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4029075" cy="384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280" y="2396128"/>
            <a:ext cx="39814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طراحی شبکه فیدبک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1340"/>
            <a:ext cx="5261520" cy="2587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73303"/>
            <a:ext cx="1872208" cy="1788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653404"/>
            <a:ext cx="296227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991" y="3586083"/>
            <a:ext cx="3019425" cy="5334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79654"/>
              </p:ext>
            </p:extLst>
          </p:nvPr>
        </p:nvGraphicFramePr>
        <p:xfrm>
          <a:off x="5652120" y="4173582"/>
          <a:ext cx="2457698" cy="1271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7" imgW="1422360" imgH="736560" progId="Equation.DSMT4">
                  <p:embed/>
                </p:oleObj>
              </mc:Choice>
              <mc:Fallback>
                <p:oleObj name="Equation" r:id="rId7" imgW="14223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2120" y="4173582"/>
                        <a:ext cx="2457698" cy="1271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8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طراحی شبکه فیدبک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571"/>
            <a:ext cx="3329637" cy="168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990969"/>
            <a:ext cx="3143250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368" y="3424772"/>
            <a:ext cx="6038850" cy="809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5593" y="4862282"/>
            <a:ext cx="24176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برای نداشتن تلفات مقاومتی:</a:t>
            </a:r>
            <a:endParaRPr lang="fa-IR" b="1" dirty="0">
              <a:cs typeface="B Nazanin" panose="00000400000000000000" pitchFamily="2" charset="-78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670410"/>
              </p:ext>
            </p:extLst>
          </p:nvPr>
        </p:nvGraphicFramePr>
        <p:xfrm>
          <a:off x="4860031" y="4858574"/>
          <a:ext cx="994771" cy="37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6" imgW="609480" imgH="228600" progId="Equation.DSMT4">
                  <p:embed/>
                </p:oleObj>
              </mc:Choice>
              <mc:Fallback>
                <p:oleObj name="Equation" r:id="rId6" imgW="60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0031" y="4858574"/>
                        <a:ext cx="994771" cy="37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04763" y="5486458"/>
            <a:ext cx="65053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صورت رابطه بالا حقیقی بوده، در نتیجه مخرج کسر نیز باید حقیقی باشد. بنابراین:</a:t>
            </a:r>
            <a:endParaRPr lang="fa-IR" b="1" dirty="0">
              <a:cs typeface="B Nazanin" panose="00000400000000000000" pitchFamily="2" charset="-78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968538"/>
              </p:ext>
            </p:extLst>
          </p:nvPr>
        </p:nvGraphicFramePr>
        <p:xfrm>
          <a:off x="683568" y="5949432"/>
          <a:ext cx="2435536" cy="50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Equation" r:id="rId8" imgW="1104840" imgH="228600" progId="Equation.DSMT4">
                  <p:embed/>
                </p:oleObj>
              </mc:Choice>
              <mc:Fallback>
                <p:oleObj name="Equation" r:id="rId8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568" y="5949432"/>
                        <a:ext cx="2435536" cy="50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6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طراحی شبکه فیدبک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571"/>
            <a:ext cx="3329637" cy="16827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35696" y="3981938"/>
            <a:ext cx="69317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بنابراین </a:t>
            </a:r>
            <a:r>
              <a:rPr lang="en-US" b="1" dirty="0" smtClean="0">
                <a:cs typeface="B Nazanin" panose="00000400000000000000" pitchFamily="2" charset="-78"/>
              </a:rPr>
              <a:t>X</a:t>
            </a:r>
            <a:r>
              <a:rPr lang="en-US" b="1" baseline="-25000" dirty="0" smtClean="0">
                <a:cs typeface="B Nazanin" panose="00000400000000000000" pitchFamily="2" charset="-78"/>
              </a:rPr>
              <a:t>1</a:t>
            </a:r>
            <a:r>
              <a:rPr lang="fa-IR" b="1" dirty="0" smtClean="0"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cs typeface="B Nazanin" panose="00000400000000000000" pitchFamily="2" charset="-78"/>
              </a:rPr>
              <a:t>X</a:t>
            </a:r>
            <a:r>
              <a:rPr lang="en-US" b="1" baseline="-25000" dirty="0" smtClean="0">
                <a:cs typeface="B Nazanin" panose="00000400000000000000" pitchFamily="2" charset="-78"/>
              </a:rPr>
              <a:t>2</a:t>
            </a:r>
            <a:r>
              <a:rPr lang="fa-IR" b="1" dirty="0" smtClean="0">
                <a:cs typeface="B Nazanin" panose="00000400000000000000" pitchFamily="2" charset="-78"/>
              </a:rPr>
              <a:t> از یک جنس و با مقادیر مختلف و </a:t>
            </a:r>
            <a:r>
              <a:rPr lang="en-US" b="1" dirty="0" smtClean="0">
                <a:cs typeface="B Nazanin" panose="00000400000000000000" pitchFamily="2" charset="-78"/>
              </a:rPr>
              <a:t>X</a:t>
            </a:r>
            <a:r>
              <a:rPr lang="en-US" b="1" baseline="-25000" dirty="0" smtClean="0">
                <a:cs typeface="B Nazanin" panose="00000400000000000000" pitchFamily="2" charset="-78"/>
              </a:rPr>
              <a:t>3</a:t>
            </a:r>
            <a:r>
              <a:rPr lang="fa-IR" b="1" dirty="0" smtClean="0">
                <a:cs typeface="B Nazanin" panose="00000400000000000000" pitchFamily="2" charset="-78"/>
              </a:rPr>
              <a:t> از جنس راکتانس متفاوت است.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88187"/>
            <a:ext cx="59245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طراحی شبکه فیدبک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206" y="1377387"/>
            <a:ext cx="24352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حالتهای ممکن شبکه فیدبک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746719"/>
            <a:ext cx="8136904" cy="44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16832"/>
            <a:ext cx="3384376" cy="37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نیازهای اولیه </a:t>
            </a:r>
            <a:r>
              <a:rPr lang="fa-IR" sz="4000" kern="1200" dirty="0">
                <a:latin typeface="Arial" pitchFamily="34" charset="0"/>
                <a:ea typeface="+mn-ea"/>
                <a:cs typeface="B Titr" pitchFamily="2" charset="-78"/>
              </a:rPr>
              <a:t>برای نوسان سازی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هارمونیک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39788"/>
            <a:ext cx="3744416" cy="2786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39788"/>
            <a:ext cx="3330198" cy="3143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527401"/>
            <a:ext cx="2016224" cy="18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9747"/>
            <a:ext cx="5976664" cy="3581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232" y="5949280"/>
            <a:ext cx="3581400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37" y="6096917"/>
            <a:ext cx="923925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232" y="5081394"/>
            <a:ext cx="319087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87" y="5205490"/>
            <a:ext cx="9048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9747"/>
            <a:ext cx="5976664" cy="3581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232" y="5949280"/>
            <a:ext cx="3581400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37" y="6096917"/>
            <a:ext cx="923925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232" y="5081394"/>
            <a:ext cx="319087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87" y="5205490"/>
            <a:ext cx="9048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13566"/>
              </p:ext>
            </p:extLst>
          </p:nvPr>
        </p:nvGraphicFramePr>
        <p:xfrm>
          <a:off x="467544" y="1628800"/>
          <a:ext cx="10801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"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10801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061" y="1585764"/>
            <a:ext cx="4705350" cy="6096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87204"/>
              </p:ext>
            </p:extLst>
          </p:nvPr>
        </p:nvGraphicFramePr>
        <p:xfrm>
          <a:off x="804863" y="2533650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4863" y="2533650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2466975"/>
            <a:ext cx="7038975" cy="4572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96656"/>
              </p:ext>
            </p:extLst>
          </p:nvPr>
        </p:nvGraphicFramePr>
        <p:xfrm>
          <a:off x="467544" y="3396977"/>
          <a:ext cx="2320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" name="Equation" r:id="rId9" imgW="1091880" imgH="203040" progId="Equation.DSMT4">
                  <p:embed/>
                </p:oleObj>
              </mc:Choice>
              <mc:Fallback>
                <p:oleObj name="Equation" r:id="rId9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3396977"/>
                        <a:ext cx="23209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857" y="3511206"/>
            <a:ext cx="4152900" cy="352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8264" y="1714008"/>
            <a:ext cx="1819275" cy="390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9857" y="4117287"/>
            <a:ext cx="2667000" cy="666750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73477"/>
              </p:ext>
            </p:extLst>
          </p:nvPr>
        </p:nvGraphicFramePr>
        <p:xfrm>
          <a:off x="856298" y="4369842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6298" y="4369842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62213"/>
              </p:ext>
            </p:extLst>
          </p:nvPr>
        </p:nvGraphicFramePr>
        <p:xfrm>
          <a:off x="467544" y="5182086"/>
          <a:ext cx="3335164" cy="75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name="Equation" r:id="rId16" imgW="1917360" imgH="431640" progId="Equation.DSMT4">
                  <p:embed/>
                </p:oleObj>
              </mc:Choice>
              <mc:Fallback>
                <p:oleObj name="Equation" r:id="rId16" imgW="1917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7544" y="5182086"/>
                        <a:ext cx="3335164" cy="75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96536" y="5282642"/>
            <a:ext cx="1581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48021"/>
              </p:ext>
            </p:extLst>
          </p:nvPr>
        </p:nvGraphicFramePr>
        <p:xfrm>
          <a:off x="181610" y="1409705"/>
          <a:ext cx="1349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Equation" r:id="rId3" imgW="634680" imgH="177480" progId="Equation.DSMT4">
                  <p:embed/>
                </p:oleObj>
              </mc:Choice>
              <mc:Fallback>
                <p:oleObj name="Equation" r:id="rId3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10" y="1409705"/>
                        <a:ext cx="1349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2345"/>
              </p:ext>
            </p:extLst>
          </p:nvPr>
        </p:nvGraphicFramePr>
        <p:xfrm>
          <a:off x="672227" y="3277745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227" y="3277745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951086"/>
              </p:ext>
            </p:extLst>
          </p:nvPr>
        </p:nvGraphicFramePr>
        <p:xfrm>
          <a:off x="316547" y="4082223"/>
          <a:ext cx="12144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Equation" r:id="rId7" imgW="698400" imgH="203040" progId="Equation.DSMT4">
                  <p:embed/>
                </p:oleObj>
              </mc:Choice>
              <mc:Fallback>
                <p:oleObj name="Equation" r:id="rId7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6547" y="4082223"/>
                        <a:ext cx="121443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9623" y="1409705"/>
            <a:ext cx="3933825" cy="361950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21250"/>
              </p:ext>
            </p:extLst>
          </p:nvPr>
        </p:nvGraphicFramePr>
        <p:xfrm>
          <a:off x="653891" y="2185579"/>
          <a:ext cx="12144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3891" y="2185579"/>
                        <a:ext cx="1214438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9623" y="2245992"/>
            <a:ext cx="4953000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5173" y="3172307"/>
            <a:ext cx="3200400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1680" y="4041157"/>
            <a:ext cx="942975" cy="542925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1235"/>
              </p:ext>
            </p:extLst>
          </p:nvPr>
        </p:nvGraphicFramePr>
        <p:xfrm>
          <a:off x="2804716" y="4113973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4716" y="4113973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79589" y="3984007"/>
            <a:ext cx="1600200" cy="600075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90980"/>
              </p:ext>
            </p:extLst>
          </p:nvPr>
        </p:nvGraphicFramePr>
        <p:xfrm>
          <a:off x="5149850" y="4082223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9850" y="4082223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816" y="3984007"/>
            <a:ext cx="8096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مثال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9899" y="1377387"/>
            <a:ext cx="50545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یک اسیلاتور کولپیتس با فرکانس </a:t>
            </a:r>
            <a:r>
              <a:rPr lang="en-US" b="1" dirty="0" smtClean="0">
                <a:cs typeface="B Nazanin" panose="00000400000000000000" pitchFamily="2" charset="-78"/>
              </a:rPr>
              <a:t>f</a:t>
            </a:r>
            <a:r>
              <a:rPr lang="en-US" b="1" baseline="-25000" dirty="0" smtClean="0">
                <a:cs typeface="B Nazanin" panose="00000400000000000000" pitchFamily="2" charset="-78"/>
              </a:rPr>
              <a:t>0</a:t>
            </a:r>
            <a:r>
              <a:rPr lang="en-US" b="1" dirty="0" smtClean="0">
                <a:cs typeface="B Nazanin" panose="00000400000000000000" pitchFamily="2" charset="-78"/>
              </a:rPr>
              <a:t>=150KHz</a:t>
            </a:r>
            <a:r>
              <a:rPr lang="fa-IR" b="1" dirty="0" smtClean="0">
                <a:cs typeface="B Nazanin" panose="00000400000000000000" pitchFamily="2" charset="-78"/>
              </a:rPr>
              <a:t> طراحی کنید.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3384376" cy="37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حل مثال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31409"/>
              </p:ext>
            </p:extLst>
          </p:nvPr>
        </p:nvGraphicFramePr>
        <p:xfrm>
          <a:off x="107504" y="1340768"/>
          <a:ext cx="4106437" cy="75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tion" r:id="rId3" imgW="2361960" imgH="431640" progId="Equation.DSMT4">
                  <p:embed/>
                </p:oleObj>
              </mc:Choice>
              <mc:Fallback>
                <p:oleObj name="Equation" r:id="rId3" imgW="2361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340768"/>
                        <a:ext cx="4106437" cy="750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946449"/>
              </p:ext>
            </p:extLst>
          </p:nvPr>
        </p:nvGraphicFramePr>
        <p:xfrm>
          <a:off x="683568" y="2118087"/>
          <a:ext cx="27813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5" imgW="1600200" imgH="431640" progId="Equation.DSMT4">
                  <p:embed/>
                </p:oleObj>
              </mc:Choice>
              <mc:Fallback>
                <p:oleObj name="Equation" r:id="rId5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118087"/>
                        <a:ext cx="278130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466920"/>
              </p:ext>
            </p:extLst>
          </p:nvPr>
        </p:nvGraphicFramePr>
        <p:xfrm>
          <a:off x="683568" y="3068960"/>
          <a:ext cx="38846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7" imgW="2234880" imgH="431640" progId="Equation.DSMT4">
                  <p:embed/>
                </p:oleObj>
              </mc:Choice>
              <mc:Fallback>
                <p:oleObj name="Equation" r:id="rId7" imgW="2234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3068960"/>
                        <a:ext cx="3884612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498110"/>
              </p:ext>
            </p:extLst>
          </p:nvPr>
        </p:nvGraphicFramePr>
        <p:xfrm>
          <a:off x="287338" y="4154488"/>
          <a:ext cx="46799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9" imgW="2692080" imgH="431640" progId="Equation.DSMT4">
                  <p:embed/>
                </p:oleObj>
              </mc:Choice>
              <mc:Fallback>
                <p:oleObj name="Equation" r:id="rId9" imgW="269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7338" y="4154488"/>
                        <a:ext cx="467995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5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مثال2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0698" y="1377387"/>
            <a:ext cx="593330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دراسیلاتور کولپیتس مقابل با فرض اینکه </a:t>
            </a:r>
            <a:r>
              <a:rPr lang="en-US" b="1" dirty="0" smtClean="0">
                <a:cs typeface="B Nazanin" panose="00000400000000000000" pitchFamily="2" charset="-78"/>
              </a:rPr>
              <a:t>RF choke</a:t>
            </a:r>
            <a:r>
              <a:rPr lang="fa-IR" b="1" dirty="0" smtClean="0">
                <a:cs typeface="B Nazanin" panose="00000400000000000000" pitchFamily="2" charset="-78"/>
              </a:rPr>
              <a:t> در فرکانس نوسان امپدانس بالایی دارد و با در نظر گرفتن مقادیر زیر:</a:t>
            </a:r>
          </a:p>
          <a:p>
            <a:pPr algn="just" rtl="1"/>
            <a:endParaRPr lang="fa-IR" b="1" dirty="0">
              <a:cs typeface="B Nazanin" panose="00000400000000000000" pitchFamily="2" charset="-78"/>
            </a:endParaRPr>
          </a:p>
          <a:p>
            <a:pPr algn="just" rtl="1"/>
            <a:endParaRPr lang="en-US" b="1" dirty="0" smtClean="0"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الف: فرکانس نوسان را محاسبه کنید.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ب: شرایط وقوع نوسان را بررسی کنید.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ج: مقدار </a:t>
            </a:r>
            <a:r>
              <a:rPr lang="en-US" b="1" dirty="0" smtClean="0">
                <a:cs typeface="B Nazanin" panose="00000400000000000000" pitchFamily="2" charset="-78"/>
              </a:rPr>
              <a:t>R</a:t>
            </a:r>
            <a:r>
              <a:rPr lang="en-US" b="1" baseline="-25000" dirty="0" smtClean="0">
                <a:cs typeface="B Nazanin" panose="00000400000000000000" pitchFamily="2" charset="-78"/>
              </a:rPr>
              <a:t>2</a:t>
            </a:r>
            <a:r>
              <a:rPr lang="fa-IR" b="1" dirty="0" smtClean="0">
                <a:cs typeface="B Nazanin" panose="00000400000000000000" pitchFamily="2" charset="-78"/>
              </a:rPr>
              <a:t> را بدست آورید.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" y="1136603"/>
            <a:ext cx="3190875" cy="31242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60019"/>
              </p:ext>
            </p:extLst>
          </p:nvPr>
        </p:nvGraphicFramePr>
        <p:xfrm>
          <a:off x="3779912" y="2060848"/>
          <a:ext cx="2994248" cy="93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4" imgW="2082600" imgH="647640" progId="Equation.DSMT4">
                  <p:embed/>
                </p:oleObj>
              </mc:Choice>
              <mc:Fallback>
                <p:oleObj name="Equation" r:id="rId4" imgW="20826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912" y="2060848"/>
                        <a:ext cx="2994248" cy="93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1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حل مثال2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36603"/>
            <a:ext cx="618172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63904"/>
            <a:ext cx="7166770" cy="805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63782" y="3694572"/>
            <a:ext cx="5052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الف: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97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حل مثال2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36603"/>
            <a:ext cx="6181725" cy="23622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80570"/>
              </p:ext>
            </p:extLst>
          </p:nvPr>
        </p:nvGraphicFramePr>
        <p:xfrm>
          <a:off x="1907704" y="3879238"/>
          <a:ext cx="2779750" cy="58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4" imgW="2044440" imgH="431640" progId="Equation.DSMT4">
                  <p:embed/>
                </p:oleObj>
              </mc:Choice>
              <mc:Fallback>
                <p:oleObj name="Equation" r:id="rId4" imgW="2044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3879238"/>
                        <a:ext cx="2779750" cy="587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13476" y="3694572"/>
            <a:ext cx="4058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ب:</a:t>
            </a:r>
            <a:endParaRPr lang="fa-IR" b="1" dirty="0">
              <a:cs typeface="B Nazanin" panose="00000400000000000000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23481"/>
              </p:ext>
            </p:extLst>
          </p:nvPr>
        </p:nvGraphicFramePr>
        <p:xfrm>
          <a:off x="1377906" y="4635405"/>
          <a:ext cx="578485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6" imgW="3327120" imgH="711000" progId="Equation.DSMT4">
                  <p:embed/>
                </p:oleObj>
              </mc:Choice>
              <mc:Fallback>
                <p:oleObj name="Equation" r:id="rId6" imgW="33271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7906" y="4635405"/>
                        <a:ext cx="5784851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08760" y="5864478"/>
            <a:ext cx="2622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شرط نوسان برآورده شده است.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16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کولپیتس </a:t>
            </a:r>
            <a:r>
              <a:rPr lang="en-US" sz="4000" kern="1200" dirty="0" err="1" smtClean="0">
                <a:latin typeface="Arial" pitchFamily="34" charset="0"/>
                <a:ea typeface="+mn-ea"/>
                <a:cs typeface="B Titr" pitchFamily="2" charset="-78"/>
              </a:rPr>
              <a:t>Colpitts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حل مثال2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1628800"/>
            <a:ext cx="3722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ج: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2132856"/>
            <a:ext cx="594591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نیازهای اولیه </a:t>
            </a:r>
            <a:r>
              <a:rPr lang="fa-IR" sz="4000" kern="1200" dirty="0">
                <a:latin typeface="Arial" pitchFamily="34" charset="0"/>
                <a:ea typeface="+mn-ea"/>
                <a:cs typeface="B Titr" pitchFamily="2" charset="-78"/>
              </a:rPr>
              <a:t>برای نوسان سازی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هارمونیک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75817"/>
            <a:ext cx="2376264" cy="2243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826025"/>
            <a:ext cx="2864709" cy="954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998641"/>
            <a:ext cx="1376251" cy="570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510063"/>
            <a:ext cx="4451273" cy="7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هارتلی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Hartley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92" y="1340768"/>
            <a:ext cx="48129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هارتلی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Hartley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80928"/>
            <a:ext cx="6100518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603"/>
            <a:ext cx="2405063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هارتلی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Hartley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36603"/>
            <a:ext cx="2344951" cy="110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66" y="2564904"/>
            <a:ext cx="8858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455366"/>
            <a:ext cx="311467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91" y="3066799"/>
            <a:ext cx="87630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3019174"/>
            <a:ext cx="3590925" cy="5715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31862"/>
              </p:ext>
            </p:extLst>
          </p:nvPr>
        </p:nvGraphicFramePr>
        <p:xfrm>
          <a:off x="642771" y="3933056"/>
          <a:ext cx="10801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771" y="3933056"/>
                        <a:ext cx="10801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8" y="3859830"/>
            <a:ext cx="4581525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794" y="4700486"/>
            <a:ext cx="6953250" cy="4191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04025"/>
              </p:ext>
            </p:extLst>
          </p:nvPr>
        </p:nvGraphicFramePr>
        <p:xfrm>
          <a:off x="672117" y="4831311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2117" y="4831311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3415" y="5176963"/>
            <a:ext cx="19621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هارتلی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Hartley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34601"/>
              </p:ext>
            </p:extLst>
          </p:nvPr>
        </p:nvGraphicFramePr>
        <p:xfrm>
          <a:off x="778019" y="2360636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019" y="2360636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42544"/>
              </p:ext>
            </p:extLst>
          </p:nvPr>
        </p:nvGraphicFramePr>
        <p:xfrm>
          <a:off x="142875" y="1460500"/>
          <a:ext cx="25368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Equation" r:id="rId5" imgW="1193760" imgH="203040" progId="Equation.DSMT4">
                  <p:embed/>
                </p:oleObj>
              </mc:Choice>
              <mc:Fallback>
                <p:oleObj name="Equation" r:id="rId5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875" y="1460500"/>
                        <a:ext cx="25368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480" y="1523047"/>
            <a:ext cx="3352800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2208236"/>
            <a:ext cx="2895600" cy="62865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23236"/>
              </p:ext>
            </p:extLst>
          </p:nvPr>
        </p:nvGraphicFramePr>
        <p:xfrm>
          <a:off x="557213" y="3181350"/>
          <a:ext cx="29146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tion" r:id="rId9" imgW="1676160" imgH="431640" progId="Equation.DSMT4">
                  <p:embed/>
                </p:oleObj>
              </mc:Choice>
              <mc:Fallback>
                <p:oleObj name="Equation" r:id="rId9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7213" y="3181350"/>
                        <a:ext cx="291465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5544" y="3258343"/>
            <a:ext cx="1971675" cy="600075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382927"/>
              </p:ext>
            </p:extLst>
          </p:nvPr>
        </p:nvGraphicFramePr>
        <p:xfrm>
          <a:off x="360022" y="4432277"/>
          <a:ext cx="2320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12" imgW="1091880" imgH="203040" progId="Equation.DSMT4">
                  <p:embed/>
                </p:oleObj>
              </mc:Choice>
              <mc:Fallback>
                <p:oleObj name="Equation" r:id="rId12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0022" y="4432277"/>
                        <a:ext cx="23209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9256" y="4446565"/>
            <a:ext cx="4448175" cy="419100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25891"/>
              </p:ext>
            </p:extLst>
          </p:nvPr>
        </p:nvGraphicFramePr>
        <p:xfrm>
          <a:off x="350542" y="5360965"/>
          <a:ext cx="12144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0542" y="5360965"/>
                        <a:ext cx="1214438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744" y="5222875"/>
            <a:ext cx="4581525" cy="609600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54671"/>
              </p:ext>
            </p:extLst>
          </p:nvPr>
        </p:nvGraphicFramePr>
        <p:xfrm>
          <a:off x="755355" y="6311877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355" y="6311877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1287" y="6153127"/>
            <a:ext cx="1771650" cy="619125"/>
          </a:xfrm>
          <a:prstGeom prst="rect">
            <a:avLst/>
          </a:prstGeom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08162"/>
              </p:ext>
            </p:extLst>
          </p:nvPr>
        </p:nvGraphicFramePr>
        <p:xfrm>
          <a:off x="3327899" y="6311877"/>
          <a:ext cx="404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7899" y="6311877"/>
                        <a:ext cx="4048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77673" y="6167414"/>
            <a:ext cx="9620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کریستالی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204863"/>
            <a:ext cx="1080120" cy="3130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00808"/>
            <a:ext cx="29622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کریستالی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مدار معادل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8"/>
            <a:ext cx="4940002" cy="45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کریستالی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مقادیر نوعی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6" y="2276872"/>
            <a:ext cx="8948617" cy="31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کریستالی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مقادیر نوعی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76" y="4683091"/>
            <a:ext cx="4638675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58699"/>
            <a:ext cx="5543085" cy="3359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37" y="5695763"/>
            <a:ext cx="31337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</a:t>
            </a:r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کولپیتس با کریستال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0970"/>
            <a:ext cx="6120680" cy="53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</a:t>
            </a:r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کولپیتس با کریستال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مدار معادل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36603"/>
            <a:ext cx="5784057" cy="187220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908210"/>
              </p:ext>
            </p:extLst>
          </p:nvPr>
        </p:nvGraphicFramePr>
        <p:xfrm>
          <a:off x="2146300" y="3151188"/>
          <a:ext cx="40671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4" imgW="2438280" imgH="431640" progId="Equation.DSMT4">
                  <p:embed/>
                </p:oleObj>
              </mc:Choice>
              <mc:Fallback>
                <p:oleObj name="Equation" r:id="rId4" imgW="2438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6300" y="3151188"/>
                        <a:ext cx="406717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241177"/>
              </p:ext>
            </p:extLst>
          </p:nvPr>
        </p:nvGraphicFramePr>
        <p:xfrm>
          <a:off x="2448086" y="4149080"/>
          <a:ext cx="379242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6" imgW="2006280" imgH="457200" progId="Equation.DSMT4">
                  <p:embed/>
                </p:oleObj>
              </mc:Choice>
              <mc:Fallback>
                <p:oleObj name="Equation" r:id="rId6" imgW="2006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8086" y="4149080"/>
                        <a:ext cx="3792421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5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نیازهای اولیه </a:t>
            </a:r>
            <a:r>
              <a:rPr lang="fa-IR" sz="4000" kern="1200" dirty="0">
                <a:latin typeface="Arial" pitchFamily="34" charset="0"/>
                <a:ea typeface="+mn-ea"/>
                <a:cs typeface="B Titr" pitchFamily="2" charset="-78"/>
              </a:rPr>
              <a:t>برای نوسان سازی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مثال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56992"/>
            <a:ext cx="5227240" cy="2675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377387"/>
            <a:ext cx="525977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مقادیر </a:t>
            </a:r>
            <a:r>
              <a:rPr lang="en-US" sz="2400" dirty="0" smtClean="0">
                <a:cs typeface="B Nazanin" panose="00000400000000000000" pitchFamily="2" charset="-78"/>
              </a:rPr>
              <a:t>A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az-Cyrl-AZ" sz="2400" dirty="0" smtClean="0">
                <a:cs typeface="B Nazanin" panose="00000400000000000000" pitchFamily="2" charset="-78"/>
              </a:rPr>
              <a:t>Ө</a:t>
            </a:r>
            <a:r>
              <a:rPr lang="fa-IR" sz="2400" dirty="0" smtClean="0">
                <a:cs typeface="B Nazanin" panose="00000400000000000000" pitchFamily="2" charset="-78"/>
              </a:rPr>
              <a:t> را برای ایجاد نوسان پایدار بدست آورید.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7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r>
              <a:rPr lang="fa-IR" sz="4000" kern="1200" dirty="0">
                <a:latin typeface="Arial" pitchFamily="34" charset="0"/>
                <a:ea typeface="+mn-ea"/>
                <a:cs typeface="B Titr" pitchFamily="2" charset="-78"/>
              </a:rPr>
              <a:t>انواع نوسان سازها از نظر مدار</a:t>
            </a:r>
            <a:br>
              <a:rPr lang="fa-IR" sz="4000" kern="1200" dirty="0">
                <a:latin typeface="Arial" pitchFamily="34" charset="0"/>
                <a:ea typeface="+mn-ea"/>
                <a:cs typeface="B Titr" pitchFamily="2" charset="-78"/>
              </a:rPr>
            </a:br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تعیین </a:t>
            </a:r>
            <a:r>
              <a:rPr lang="fa-IR" sz="4000" kern="1200" dirty="0">
                <a:latin typeface="Arial" pitchFamily="34" charset="0"/>
                <a:ea typeface="+mn-ea"/>
                <a:cs typeface="B Titr" pitchFamily="2" charset="-78"/>
              </a:rPr>
              <a:t>کننده </a:t>
            </a:r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فرکانس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هارمونیک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0338" y="1599731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Amuzeh-New-Bold"/>
              </a:rPr>
              <a:t>منبع انرژى: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6198529" y="2205710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Amuzeh-New-Bold"/>
              </a:rPr>
              <a:t>مدار تعىىن کننده فرکانس: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7162757" y="281765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Amuzeh-New-Bold"/>
              </a:rPr>
              <a:t>تقوىت کننده: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7110338" y="3568793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Amuzeh-New-Bold"/>
              </a:rPr>
              <a:t>مدار فىدبک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854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آثار غیرخطی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337730"/>
            <a:ext cx="2880320" cy="15050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هارمونیک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50795"/>
              </p:ext>
            </p:extLst>
          </p:nvPr>
        </p:nvGraphicFramePr>
        <p:xfrm>
          <a:off x="1267953" y="2572160"/>
          <a:ext cx="2373634" cy="60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7953" y="2572160"/>
                        <a:ext cx="2373634" cy="60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94611"/>
              </p:ext>
            </p:extLst>
          </p:nvPr>
        </p:nvGraphicFramePr>
        <p:xfrm>
          <a:off x="4752975" y="2571750"/>
          <a:ext cx="38369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Equation" r:id="rId6" imgW="2209680" imgH="279360" progId="Equation.DSMT4">
                  <p:embed/>
                </p:oleObj>
              </mc:Choice>
              <mc:Fallback>
                <p:oleObj name="Equation" r:id="rId6" imgW="2209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2975" y="2571750"/>
                        <a:ext cx="3836988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9312" y="3325127"/>
            <a:ext cx="8863013" cy="2895600"/>
            <a:chOff x="0" y="2743200"/>
            <a:chExt cx="8863013" cy="2895600"/>
          </a:xfrm>
        </p:grpSpPr>
        <p:grpSp>
          <p:nvGrpSpPr>
            <p:cNvPr id="22" name="Group 13"/>
            <p:cNvGrpSpPr>
              <a:grpSpLocks/>
            </p:cNvGrpSpPr>
            <p:nvPr/>
          </p:nvGrpSpPr>
          <p:grpSpPr bwMode="auto">
            <a:xfrm>
              <a:off x="685800" y="4876800"/>
              <a:ext cx="1447800" cy="400050"/>
              <a:chOff x="1583048" y="4038599"/>
              <a:chExt cx="3386495" cy="619738"/>
            </a:xfrm>
          </p:grpSpPr>
          <p:sp>
            <p:nvSpPr>
              <p:cNvPr id="23" name="Rounded Rectangle 9"/>
              <p:cNvSpPr>
                <a:spLocks noChangeArrowheads="1"/>
              </p:cNvSpPr>
              <p:nvPr/>
            </p:nvSpPr>
            <p:spPr bwMode="auto">
              <a:xfrm>
                <a:off x="1583048" y="4038599"/>
                <a:ext cx="3386495" cy="590227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 altLang="zh-CN"/>
              </a:p>
            </p:txBody>
          </p:sp>
          <p:sp>
            <p:nvSpPr>
              <p:cNvPr id="24" name="TextBox 25"/>
              <p:cNvSpPr txBox="1">
                <a:spLocks noChangeArrowheads="1"/>
              </p:cNvSpPr>
              <p:nvPr/>
            </p:nvSpPr>
            <p:spPr bwMode="auto">
              <a:xfrm>
                <a:off x="2655478" y="4038599"/>
                <a:ext cx="1301838" cy="61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zh-CN" sz="2000" b="1" baseline="0">
                    <a:latin typeface="Arial" panose="020B0604020202020204" pitchFamily="34" charset="0"/>
                    <a:ea typeface="SimSun" panose="02010600030101010101" pitchFamily="2" charset="-122"/>
                  </a:rPr>
                  <a:t>DC</a:t>
                </a:r>
              </a:p>
            </p:txBody>
          </p:sp>
        </p:grpSp>
        <p:sp>
          <p:nvSpPr>
            <p:cNvPr id="25" name="上箭头 29"/>
            <p:cNvSpPr>
              <a:spLocks noChangeArrowheads="1"/>
            </p:cNvSpPr>
            <p:nvPr/>
          </p:nvSpPr>
          <p:spPr bwMode="auto">
            <a:xfrm>
              <a:off x="1219200" y="4495800"/>
              <a:ext cx="4572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SimSun" panose="02010600030101010101" pitchFamily="2" charset="-122"/>
              </a:endParaRPr>
            </a:p>
          </p:txBody>
        </p:sp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2362200" y="4876800"/>
              <a:ext cx="1828800" cy="400050"/>
              <a:chOff x="1226577" y="4038600"/>
              <a:chExt cx="3999816" cy="542352"/>
            </a:xfrm>
          </p:grpSpPr>
          <p:sp>
            <p:nvSpPr>
              <p:cNvPr id="27" name="Rounded Rectangle 9"/>
              <p:cNvSpPr>
                <a:spLocks noChangeArrowheads="1"/>
              </p:cNvSpPr>
              <p:nvPr/>
            </p:nvSpPr>
            <p:spPr bwMode="auto">
              <a:xfrm>
                <a:off x="1226577" y="4038600"/>
                <a:ext cx="3999816" cy="516526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 altLang="zh-CN"/>
              </a:p>
            </p:txBody>
          </p:sp>
          <p:sp>
            <p:nvSpPr>
              <p:cNvPr id="28" name="TextBox 32"/>
              <p:cNvSpPr txBox="1">
                <a:spLocks noChangeArrowheads="1"/>
              </p:cNvSpPr>
              <p:nvPr/>
            </p:nvSpPr>
            <p:spPr bwMode="auto">
              <a:xfrm>
                <a:off x="1226577" y="4038600"/>
                <a:ext cx="3999816" cy="542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zh-CN" sz="2000" b="1" baseline="0">
                    <a:latin typeface="Arial" panose="020B0604020202020204" pitchFamily="34" charset="0"/>
                    <a:ea typeface="SimSun" panose="02010600030101010101" pitchFamily="2" charset="-122"/>
                  </a:rPr>
                  <a:t>Fundamental</a:t>
                </a:r>
              </a:p>
            </p:txBody>
          </p:sp>
        </p:grpSp>
        <p:sp>
          <p:nvSpPr>
            <p:cNvPr id="29" name="上箭头 33"/>
            <p:cNvSpPr>
              <a:spLocks noChangeArrowheads="1"/>
            </p:cNvSpPr>
            <p:nvPr/>
          </p:nvSpPr>
          <p:spPr bwMode="auto">
            <a:xfrm>
              <a:off x="3048000" y="4495800"/>
              <a:ext cx="4572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SimSun" panose="02010600030101010101" pitchFamily="2" charset="-122"/>
              </a:endParaRPr>
            </a:p>
          </p:txBody>
        </p: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4964113" y="4876800"/>
              <a:ext cx="1547812" cy="762000"/>
              <a:chOff x="1583050" y="4038600"/>
              <a:chExt cx="3386497" cy="1032897"/>
            </a:xfrm>
          </p:grpSpPr>
          <p:sp>
            <p:nvSpPr>
              <p:cNvPr id="31" name="Rounded Rectangle 9"/>
              <p:cNvSpPr>
                <a:spLocks noChangeArrowheads="1"/>
              </p:cNvSpPr>
              <p:nvPr/>
            </p:nvSpPr>
            <p:spPr bwMode="auto">
              <a:xfrm>
                <a:off x="1583050" y="4038600"/>
                <a:ext cx="3386497" cy="1032897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 altLang="zh-CN"/>
              </a:p>
            </p:txBody>
          </p:sp>
          <p:sp>
            <p:nvSpPr>
              <p:cNvPr id="32" name="TextBox 39"/>
              <p:cNvSpPr txBox="1">
                <a:spLocks noChangeArrowheads="1"/>
              </p:cNvSpPr>
              <p:nvPr/>
            </p:nvSpPr>
            <p:spPr bwMode="auto">
              <a:xfrm>
                <a:off x="1814174" y="4038600"/>
                <a:ext cx="2991293" cy="959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zh-CN" sz="2000" b="1" baseline="0">
                    <a:latin typeface="Arial" panose="020B0604020202020204" pitchFamily="34" charset="0"/>
                    <a:ea typeface="SimSun" panose="02010600030101010101" pitchFamily="2" charset="-122"/>
                  </a:rPr>
                  <a:t>Second </a:t>
                </a:r>
              </a:p>
              <a:p>
                <a:pPr eaLnBrk="1" hangingPunct="1"/>
                <a:r>
                  <a:rPr lang="en-US" altLang="zh-CN" sz="2000" b="1" baseline="0">
                    <a:latin typeface="Arial" panose="020B0604020202020204" pitchFamily="34" charset="0"/>
                    <a:ea typeface="SimSun" panose="02010600030101010101" pitchFamily="2" charset="-122"/>
                  </a:rPr>
                  <a:t>Harmonic</a:t>
                </a:r>
              </a:p>
            </p:txBody>
          </p:sp>
        </p:grpSp>
        <p:sp>
          <p:nvSpPr>
            <p:cNvPr id="33" name="上箭头 40"/>
            <p:cNvSpPr>
              <a:spLocks noChangeArrowheads="1"/>
            </p:cNvSpPr>
            <p:nvPr/>
          </p:nvSpPr>
          <p:spPr bwMode="auto">
            <a:xfrm>
              <a:off x="5486400" y="4495800"/>
              <a:ext cx="4572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SimSun" panose="02010600030101010101" pitchFamily="2" charset="-122"/>
              </a:endParaRPr>
            </a:p>
          </p:txBody>
        </p: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7315200" y="4876800"/>
              <a:ext cx="1547813" cy="762000"/>
              <a:chOff x="1583050" y="4038600"/>
              <a:chExt cx="3386497" cy="1032897"/>
            </a:xfrm>
          </p:grpSpPr>
          <p:sp>
            <p:nvSpPr>
              <p:cNvPr id="35" name="Rounded Rectangle 9"/>
              <p:cNvSpPr>
                <a:spLocks noChangeArrowheads="1"/>
              </p:cNvSpPr>
              <p:nvPr/>
            </p:nvSpPr>
            <p:spPr bwMode="auto">
              <a:xfrm>
                <a:off x="1583050" y="4038600"/>
                <a:ext cx="3386497" cy="1032897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 altLang="zh-CN"/>
              </a:p>
            </p:txBody>
          </p:sp>
          <p:sp>
            <p:nvSpPr>
              <p:cNvPr id="36" name="TextBox 43"/>
              <p:cNvSpPr txBox="1">
                <a:spLocks noChangeArrowheads="1"/>
              </p:cNvSpPr>
              <p:nvPr/>
            </p:nvSpPr>
            <p:spPr bwMode="auto">
              <a:xfrm>
                <a:off x="1814174" y="4038600"/>
                <a:ext cx="2991293" cy="959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zh-CN" sz="2000" b="1" baseline="0">
                    <a:latin typeface="Arial" panose="020B0604020202020204" pitchFamily="34" charset="0"/>
                    <a:ea typeface="SimSun" panose="02010600030101010101" pitchFamily="2" charset="-122"/>
                  </a:rPr>
                  <a:t>Third</a:t>
                </a:r>
              </a:p>
              <a:p>
                <a:pPr eaLnBrk="1" hangingPunct="1"/>
                <a:r>
                  <a:rPr lang="en-US" altLang="zh-CN" sz="2000" b="1" baseline="0">
                    <a:latin typeface="Arial" panose="020B0604020202020204" pitchFamily="34" charset="0"/>
                    <a:ea typeface="SimSun" panose="02010600030101010101" pitchFamily="2" charset="-122"/>
                  </a:rPr>
                  <a:t>Harmonic</a:t>
                </a:r>
              </a:p>
            </p:txBody>
          </p:sp>
        </p:grpSp>
        <p:sp>
          <p:nvSpPr>
            <p:cNvPr id="37" name="上箭头 44"/>
            <p:cNvSpPr>
              <a:spLocks noChangeArrowheads="1"/>
            </p:cNvSpPr>
            <p:nvPr/>
          </p:nvSpPr>
          <p:spPr bwMode="auto">
            <a:xfrm>
              <a:off x="7837488" y="4495800"/>
              <a:ext cx="4572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SimSun" panose="02010600030101010101" pitchFamily="2" charset="-122"/>
              </a:endParaRPr>
            </a:p>
          </p:txBody>
        </p:sp>
        <p:pic>
          <p:nvPicPr>
            <p:cNvPr id="38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85344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92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تحلیل غیرخطی ترانزیستور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BJT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0" y="1422579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24633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تحلیل غیرخطی ترانزیستور </a:t>
            </a:r>
            <a:r>
              <a:rPr lang="en-US" sz="4000" kern="1200" dirty="0" smtClean="0">
                <a:latin typeface="Arial" pitchFamily="34" charset="0"/>
                <a:ea typeface="+mn-ea"/>
                <a:cs typeface="B Titr" pitchFamily="2" charset="-78"/>
              </a:rPr>
              <a:t>BJT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37" y="1391080"/>
            <a:ext cx="28590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3905"/>
            <a:ext cx="67818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8" y="4266042"/>
            <a:ext cx="9144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نیازهای اولیه </a:t>
            </a:r>
            <a:r>
              <a:rPr lang="fa-IR" sz="4000" kern="1200" dirty="0">
                <a:latin typeface="Arial" pitchFamily="34" charset="0"/>
                <a:ea typeface="+mn-ea"/>
                <a:cs typeface="B Titr" pitchFamily="2" charset="-78"/>
              </a:rPr>
              <a:t>برای نوسان سازی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مثال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9" y="1304862"/>
            <a:ext cx="8682737" cy="82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98613"/>
            <a:ext cx="3960440" cy="43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شیفت فاز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8" y="1136603"/>
            <a:ext cx="4128515" cy="3989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610747"/>
            <a:ext cx="5452511" cy="792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582" y="3911632"/>
            <a:ext cx="2598762" cy="8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شیفت فاز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ادامه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0952" y="1421840"/>
            <a:ext cx="10201657" cy="4002095"/>
            <a:chOff x="220952" y="1421840"/>
            <a:chExt cx="10201657" cy="400209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278609" y="5013176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a-IR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579183"/>
              <a:ext cx="581025" cy="266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0505" y="1421840"/>
              <a:ext cx="3657600" cy="6762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2202" y="2469762"/>
              <a:ext cx="4638675" cy="3619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2202" y="3231225"/>
              <a:ext cx="1962150" cy="3429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2420" y="3153659"/>
              <a:ext cx="2247900" cy="5048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848" y="4025252"/>
              <a:ext cx="3362325" cy="4476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3874" y="4814335"/>
              <a:ext cx="1847850" cy="609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9465" y="4811037"/>
              <a:ext cx="809625" cy="581025"/>
            </a:xfrm>
            <a:prstGeom prst="rect">
              <a:avLst/>
            </a:prstGeom>
          </p:spPr>
        </p:pic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7721556"/>
                </p:ext>
              </p:extLst>
            </p:nvPr>
          </p:nvGraphicFramePr>
          <p:xfrm>
            <a:off x="1619672" y="1605327"/>
            <a:ext cx="434132" cy="347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2" name="Equation" r:id="rId11" imgW="190440" imgH="152280" progId="Equation.DSMT4">
                    <p:embed/>
                  </p:oleObj>
                </mc:Choice>
                <mc:Fallback>
                  <p:oleObj name="Equation" r:id="rId11" imgW="19044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19672" y="1605327"/>
                          <a:ext cx="434132" cy="3473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0885570"/>
                </p:ext>
              </p:extLst>
            </p:nvPr>
          </p:nvGraphicFramePr>
          <p:xfrm>
            <a:off x="416124" y="2431314"/>
            <a:ext cx="1106168" cy="384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3" name="Equation" r:id="rId13" imgW="583920" imgH="203040" progId="Equation.DSMT4">
                    <p:embed/>
                  </p:oleObj>
                </mc:Choice>
                <mc:Fallback>
                  <p:oleObj name="Equation" r:id="rId13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6124" y="2431314"/>
                          <a:ext cx="1106168" cy="3847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632202"/>
                </p:ext>
              </p:extLst>
            </p:nvPr>
          </p:nvGraphicFramePr>
          <p:xfrm>
            <a:off x="378745" y="3201268"/>
            <a:ext cx="1204703" cy="321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4" name="Equation" r:id="rId15" imgW="761760" imgH="203040" progId="Equation.DSMT4">
                    <p:embed/>
                  </p:oleObj>
                </mc:Choice>
                <mc:Fallback>
                  <p:oleObj name="Equation" r:id="rId15" imgW="7617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8745" y="3201268"/>
                          <a:ext cx="1204703" cy="3212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7529481"/>
                </p:ext>
              </p:extLst>
            </p:nvPr>
          </p:nvGraphicFramePr>
          <p:xfrm>
            <a:off x="4023106" y="3175216"/>
            <a:ext cx="559109" cy="447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5" name="Equation" r:id="rId17" imgW="190440" imgH="152280" progId="Equation.DSMT4">
                    <p:embed/>
                  </p:oleObj>
                </mc:Choice>
                <mc:Fallback>
                  <p:oleObj name="Equation" r:id="rId17" imgW="19044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023106" y="3175216"/>
                          <a:ext cx="559109" cy="447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2943256"/>
                </p:ext>
              </p:extLst>
            </p:nvPr>
          </p:nvGraphicFramePr>
          <p:xfrm>
            <a:off x="220952" y="3935256"/>
            <a:ext cx="2797440" cy="495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6" name="Equation" r:id="rId19" imgW="1218960" imgH="215640" progId="Equation.DSMT4">
                    <p:embed/>
                  </p:oleObj>
                </mc:Choice>
                <mc:Fallback>
                  <p:oleObj name="Equation" r:id="rId19" imgW="12189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20952" y="3935256"/>
                          <a:ext cx="2797440" cy="4953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6153868"/>
                </p:ext>
              </p:extLst>
            </p:nvPr>
          </p:nvGraphicFramePr>
          <p:xfrm>
            <a:off x="410099" y="4877907"/>
            <a:ext cx="559109" cy="447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7" name="Equation" r:id="rId21" imgW="190440" imgH="152280" progId="Equation.DSMT4">
                    <p:embed/>
                  </p:oleObj>
                </mc:Choice>
                <mc:Fallback>
                  <p:oleObj name="Equation" r:id="rId21" imgW="19044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10099" y="4877907"/>
                          <a:ext cx="559109" cy="447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6994610"/>
                </p:ext>
              </p:extLst>
            </p:nvPr>
          </p:nvGraphicFramePr>
          <p:xfrm>
            <a:off x="3146100" y="4875676"/>
            <a:ext cx="1276504" cy="453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8" name="Equation" r:id="rId23" imgW="571320" imgH="203040" progId="Equation.DSMT4">
                    <p:embed/>
                  </p:oleObj>
                </mc:Choice>
                <mc:Fallback>
                  <p:oleObj name="Equation" r:id="rId23" imgW="571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146100" y="4875676"/>
                          <a:ext cx="1276504" cy="4538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614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حلقوی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8609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09" y="1404942"/>
            <a:ext cx="483870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167" y="3911632"/>
            <a:ext cx="3971925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454" y="4884797"/>
            <a:ext cx="1971675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974" y="5013176"/>
            <a:ext cx="885825" cy="28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453" y="5695828"/>
            <a:ext cx="2114550" cy="61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842" y="5381503"/>
            <a:ext cx="1714500" cy="628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045104"/>
            <a:ext cx="28479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7055253" cy="850900"/>
          </a:xfrm>
        </p:spPr>
        <p:txBody>
          <a:bodyPr/>
          <a:lstStyle/>
          <a:p>
            <a:pPr algn="r"/>
            <a:r>
              <a:rPr lang="fa-IR" sz="4000" kern="1200" dirty="0" smtClean="0">
                <a:latin typeface="Arial" pitchFamily="34" charset="0"/>
                <a:ea typeface="+mn-ea"/>
                <a:cs typeface="B Titr" pitchFamily="2" charset="-78"/>
              </a:rPr>
              <a:t>اسیلاتور حلقوی</a:t>
            </a:r>
            <a:endParaRPr lang="fa-IR" sz="4000" kern="1200" dirty="0">
              <a:latin typeface="Arial" pitchFamily="34" charset="0"/>
              <a:ea typeface="+mn-ea"/>
              <a:cs typeface="B Titr" pitchFamily="2" charset="-7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68344" y="3836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مثال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362"/>
            <a:ext cx="9083224" cy="10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sis_ppt">
  <a:themeElements>
    <a:clrScheme name="Template_May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May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3422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3422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_May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May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May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May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May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May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May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May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May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May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May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May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Thesis_ppt</Template>
  <TotalTime>42884</TotalTime>
  <Words>392</Words>
  <Application>Microsoft Office PowerPoint</Application>
  <PresentationFormat>On-screen Show (4:3)</PresentationFormat>
  <Paragraphs>111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SimSun</vt:lpstr>
      <vt:lpstr>Amuzeh-New-Bold</vt:lpstr>
      <vt:lpstr>Arial</vt:lpstr>
      <vt:lpstr>B Nazanin</vt:lpstr>
      <vt:lpstr>B Titr</vt:lpstr>
      <vt:lpstr>Calibri</vt:lpstr>
      <vt:lpstr>Times New Roman</vt:lpstr>
      <vt:lpstr>Thesis_ppt</vt:lpstr>
      <vt:lpstr>1_Custom Design</vt:lpstr>
      <vt:lpstr>Custom Design</vt:lpstr>
      <vt:lpstr>Equation</vt:lpstr>
      <vt:lpstr>MathType 6.0 Equation</vt:lpstr>
      <vt:lpstr>PowerPoint Presentation</vt:lpstr>
      <vt:lpstr>نیازهای اولیه برای نوسان سازی</vt:lpstr>
      <vt:lpstr>نیازهای اولیه برای نوسان سازی</vt:lpstr>
      <vt:lpstr>نیازهای اولیه برای نوسان سازی</vt:lpstr>
      <vt:lpstr>نیازهای اولیه برای نوسان سازی</vt:lpstr>
      <vt:lpstr>اسیلاتور شیفت فاز</vt:lpstr>
      <vt:lpstr>اسیلاتور شیفت فاز</vt:lpstr>
      <vt:lpstr>اسیلاتور حلقوی</vt:lpstr>
      <vt:lpstr>اسیلاتور حلقوی</vt:lpstr>
      <vt:lpstr>اسیلاتور پل وین Wien Bridge</vt:lpstr>
      <vt:lpstr>اسیلاتور پل وین Wien Bridge</vt:lpstr>
      <vt:lpstr>اسیلاتور پل وین Wien Bridge</vt:lpstr>
      <vt:lpstr>اسیلاتور پل وین Wien Bridge</vt:lpstr>
      <vt:lpstr>طراحی شبکه فیدبک</vt:lpstr>
      <vt:lpstr>طراحی شبکه فیدبک</vt:lpstr>
      <vt:lpstr>طراحی شبکه فیدبک</vt:lpstr>
      <vt:lpstr>طراحی شبکه فیدبک</vt:lpstr>
      <vt:lpstr>طراحی شبکه فیدبک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کولپیتس Colpitts</vt:lpstr>
      <vt:lpstr>اسیلاتور هارتلی Hartley</vt:lpstr>
      <vt:lpstr>اسیلاتور هارتلی Hartley</vt:lpstr>
      <vt:lpstr>اسیلاتور هارتلی Hartley</vt:lpstr>
      <vt:lpstr>اسیلاتور هارتلی Hartley</vt:lpstr>
      <vt:lpstr>اسیلاتور کریستالی</vt:lpstr>
      <vt:lpstr>اسیلاتور کریستالی</vt:lpstr>
      <vt:lpstr>اسیلاتور کریستالی</vt:lpstr>
      <vt:lpstr>اسیلاتور کریستالی</vt:lpstr>
      <vt:lpstr>اسیلاتور کولپیتس با کریستال</vt:lpstr>
      <vt:lpstr>اسیلاتور کولپیتس با کریستال</vt:lpstr>
      <vt:lpstr>انواع نوسان سازها از نظر مدار تعیین کننده فرکانس</vt:lpstr>
      <vt:lpstr>آثار غیرخطی</vt:lpstr>
      <vt:lpstr>تحلیل غیرخطی ترانزیستور BJT</vt:lpstr>
      <vt:lpstr>تحلیل غیرخطی ترانزیستور BJT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sharif</dc:creator>
  <cp:lastModifiedBy>3p&amp;3t</cp:lastModifiedBy>
  <cp:revision>616</cp:revision>
  <dcterms:created xsi:type="dcterms:W3CDTF">2011-06-04T21:51:12Z</dcterms:created>
  <dcterms:modified xsi:type="dcterms:W3CDTF">2018-05-29T05:33:43Z</dcterms:modified>
</cp:coreProperties>
</file>